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34"/>
  </p:notesMasterIdLst>
  <p:sldIdLst>
    <p:sldId id="256" r:id="rId3"/>
    <p:sldId id="271" r:id="rId4"/>
    <p:sldId id="287" r:id="rId5"/>
    <p:sldId id="279" r:id="rId6"/>
    <p:sldId id="277" r:id="rId7"/>
    <p:sldId id="290" r:id="rId8"/>
    <p:sldId id="316" r:id="rId9"/>
    <p:sldId id="280" r:id="rId10"/>
    <p:sldId id="281" r:id="rId11"/>
    <p:sldId id="291" r:id="rId12"/>
    <p:sldId id="294" r:id="rId13"/>
    <p:sldId id="295" r:id="rId14"/>
    <p:sldId id="282" r:id="rId15"/>
    <p:sldId id="297" r:id="rId16"/>
    <p:sldId id="303" r:id="rId17"/>
    <p:sldId id="299" r:id="rId18"/>
    <p:sldId id="300" r:id="rId19"/>
    <p:sldId id="304" r:id="rId20"/>
    <p:sldId id="305" r:id="rId21"/>
    <p:sldId id="307" r:id="rId22"/>
    <p:sldId id="308" r:id="rId23"/>
    <p:sldId id="309" r:id="rId24"/>
    <p:sldId id="310" r:id="rId25"/>
    <p:sldId id="311" r:id="rId26"/>
    <p:sldId id="283" r:id="rId27"/>
    <p:sldId id="284" r:id="rId28"/>
    <p:sldId id="312" r:id="rId29"/>
    <p:sldId id="313" r:id="rId30"/>
    <p:sldId id="314" r:id="rId31"/>
    <p:sldId id="315" r:id="rId32"/>
    <p:sldId id="268" r:id="rId33"/>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0611"/>
    <a:srgbClr val="FFFF99"/>
    <a:srgbClr val="FFFF66"/>
    <a:srgbClr val="122156"/>
    <a:srgbClr val="203A9E"/>
    <a:srgbClr val="1443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7" autoAdjust="0"/>
  </p:normalViewPr>
  <p:slideViewPr>
    <p:cSldViewPr>
      <p:cViewPr>
        <p:scale>
          <a:sx n="60" d="100"/>
          <a:sy n="60" d="100"/>
        </p:scale>
        <p:origin x="-1572" y="-2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C9E030-8C62-4672-B848-F4C2114063E2}" type="datetimeFigureOut">
              <a:rPr lang="es-CO" smtClean="0"/>
              <a:pPr/>
              <a:t>02/05/2012</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139F8B-49FD-4DF1-B0E3-E2CF6724AA9F}" type="slidenum">
              <a:rPr lang="es-CO" smtClean="0"/>
              <a:pPr/>
              <a:t>‹Nº›</a:t>
            </a:fld>
            <a:endParaRPr lang="es-CO"/>
          </a:p>
        </p:txBody>
      </p:sp>
    </p:spTree>
    <p:extLst>
      <p:ext uri="{BB962C8B-B14F-4D97-AF65-F5344CB8AC3E}">
        <p14:creationId xmlns:p14="http://schemas.microsoft.com/office/powerpoint/2010/main" val="828742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O" dirty="0"/>
          </a:p>
        </p:txBody>
      </p:sp>
      <p:sp>
        <p:nvSpPr>
          <p:cNvPr id="4" name="3 Marcador de número de diapositiva"/>
          <p:cNvSpPr>
            <a:spLocks noGrp="1"/>
          </p:cNvSpPr>
          <p:nvPr>
            <p:ph type="sldNum" sz="quarter" idx="10"/>
          </p:nvPr>
        </p:nvSpPr>
        <p:spPr/>
        <p:txBody>
          <a:bodyPr/>
          <a:lstStyle/>
          <a:p>
            <a:fld id="{3E139F8B-49FD-4DF1-B0E3-E2CF6724AA9F}" type="slidenum">
              <a:rPr lang="es-CO" smtClean="0"/>
              <a:pPr/>
              <a:t>16</a:t>
            </a:fld>
            <a:endParaRPr lang="es-CO"/>
          </a:p>
        </p:txBody>
      </p:sp>
    </p:spTree>
    <p:extLst>
      <p:ext uri="{BB962C8B-B14F-4D97-AF65-F5344CB8AC3E}">
        <p14:creationId xmlns:p14="http://schemas.microsoft.com/office/powerpoint/2010/main" val="37847535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p:cSld name="Diapositiva de título">
    <p:spTree>
      <p:nvGrpSpPr>
        <p:cNvPr id="1" name=""/>
        <p:cNvGrpSpPr/>
        <p:nvPr/>
      </p:nvGrpSpPr>
      <p:grpSpPr>
        <a:xfrm>
          <a:off x="0" y="0"/>
          <a:ext cx="0" cy="0"/>
          <a:chOff x="0" y="0"/>
          <a:chExt cx="0" cy="0"/>
        </a:xfrm>
      </p:grpSpPr>
      <p:pic>
        <p:nvPicPr>
          <p:cNvPr id="3081" name="Picture 9" descr="transport bg copy"/>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080" name="Rectangle 8"/>
          <p:cNvSpPr>
            <a:spLocks noChangeArrowheads="1"/>
          </p:cNvSpPr>
          <p:nvPr/>
        </p:nvSpPr>
        <p:spPr bwMode="auto">
          <a:xfrm>
            <a:off x="0" y="0"/>
            <a:ext cx="9144000" cy="6858000"/>
          </a:xfrm>
          <a:prstGeom prst="rect">
            <a:avLst/>
          </a:prstGeom>
          <a:gradFill rotWithShape="1">
            <a:gsLst>
              <a:gs pos="0">
                <a:srgbClr val="1443AE"/>
              </a:gs>
              <a:gs pos="100000">
                <a:srgbClr val="1443AE">
                  <a:gamma/>
                  <a:tint val="85882"/>
                  <a:invGamma/>
                  <a:alpha val="0"/>
                </a:srgbClr>
              </a:gs>
            </a:gsLst>
            <a:lin ang="5400000" scaled="1"/>
          </a:gradFill>
          <a:ln w="9525">
            <a:noFill/>
            <a:miter lim="800000"/>
            <a:headEnd/>
            <a:tailEnd/>
          </a:ln>
          <a:effectLst/>
        </p:spPr>
        <p:txBody>
          <a:bodyPr wrap="none" anchor="ctr"/>
          <a:lstStyle/>
          <a:p>
            <a:endParaRPr lang="es-ES_tradnl"/>
          </a:p>
        </p:txBody>
      </p:sp>
      <p:sp>
        <p:nvSpPr>
          <p:cNvPr id="3074" name="Rectangle 2"/>
          <p:cNvSpPr>
            <a:spLocks noGrp="1" noChangeArrowheads="1"/>
          </p:cNvSpPr>
          <p:nvPr>
            <p:ph type="ctrTitle"/>
          </p:nvPr>
        </p:nvSpPr>
        <p:spPr>
          <a:xfrm>
            <a:off x="685800" y="2130425"/>
            <a:ext cx="7772400" cy="1470025"/>
          </a:xfrm>
        </p:spPr>
        <p:txBody>
          <a:bodyPr/>
          <a:lstStyle>
            <a:lvl1pPr algn="ctr">
              <a:defRPr sz="4000" b="1"/>
            </a:lvl1pPr>
          </a:lstStyle>
          <a:p>
            <a:r>
              <a:rPr lang="es-ES" smtClean="0"/>
              <a:t>Haga clic para modificar el estilo de título del patrón</a:t>
            </a:r>
            <a:endParaRPr lang="en-GB"/>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sz="2800" b="1"/>
            </a:lvl1pPr>
          </a:lstStyle>
          <a:p>
            <a:r>
              <a:rPr lang="es-ES" smtClean="0"/>
              <a:t>Haga clic para modificar el estilo de subtítulo del patrón</a:t>
            </a:r>
            <a:endParaRPr lang="en-GB"/>
          </a:p>
        </p:txBody>
      </p:sp>
      <p:sp>
        <p:nvSpPr>
          <p:cNvPr id="3082" name="Rectangle 10"/>
          <p:cNvSpPr>
            <a:spLocks noGrp="1" noChangeArrowheads="1"/>
          </p:cNvSpPr>
          <p:nvPr>
            <p:ph type="dt" sz="half" idx="2"/>
          </p:nvPr>
        </p:nvSpPr>
        <p:spPr/>
        <p:txBody>
          <a:bodyPr/>
          <a:lstStyle>
            <a:lvl1pPr>
              <a:defRPr/>
            </a:lvl1pPr>
          </a:lstStyle>
          <a:p>
            <a:endParaRPr lang="en-GB"/>
          </a:p>
        </p:txBody>
      </p:sp>
      <p:sp>
        <p:nvSpPr>
          <p:cNvPr id="3083" name="Rectangle 11"/>
          <p:cNvSpPr>
            <a:spLocks noGrp="1" noChangeArrowheads="1"/>
          </p:cNvSpPr>
          <p:nvPr>
            <p:ph type="ftr" sz="quarter" idx="3"/>
          </p:nvPr>
        </p:nvSpPr>
        <p:spPr/>
        <p:txBody>
          <a:bodyPr/>
          <a:lstStyle>
            <a:lvl1pPr>
              <a:defRPr/>
            </a:lvl1pPr>
          </a:lstStyle>
          <a:p>
            <a:endParaRPr lang="en-GB"/>
          </a:p>
        </p:txBody>
      </p:sp>
      <p:sp>
        <p:nvSpPr>
          <p:cNvPr id="3084" name="Rectangle 12"/>
          <p:cNvSpPr>
            <a:spLocks noGrp="1" noChangeArrowheads="1"/>
          </p:cNvSpPr>
          <p:nvPr>
            <p:ph type="sldNum" sz="quarter" idx="4"/>
          </p:nvPr>
        </p:nvSpPr>
        <p:spPr/>
        <p:txBody>
          <a:bodyPr/>
          <a:lstStyle>
            <a:lvl1pPr>
              <a:defRPr/>
            </a:lvl1pPr>
          </a:lstStyle>
          <a:p>
            <a:fld id="{4074A3E9-4C7E-427F-8F33-C46B22AAD85E}" type="slidenum">
              <a:rPr lang="en-GB"/>
              <a:pPr/>
              <a:t>‹Nº›</a:t>
            </a:fld>
            <a:endParaRPr lang="en-GB"/>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075">
                                            <p:txEl>
                                              <p:pRg st="0" end="0"/>
                                            </p:txEl>
                                          </p:spTgt>
                                        </p:tgtEl>
                                        <p:attrNameLst>
                                          <p:attrName>style.visibility</p:attrName>
                                        </p:attrNameLst>
                                      </p:cBhvr>
                                      <p:to>
                                        <p:strVal val="visible"/>
                                      </p:to>
                                    </p:set>
                                    <p:animEffect transition="in" filter="fade">
                                      <p:cBhvr>
                                        <p:cTn id="13" dur="1000"/>
                                        <p:tgtEl>
                                          <p:spTgt spid="3075">
                                            <p:txEl>
                                              <p:pRg st="0" end="0"/>
                                            </p:txEl>
                                          </p:spTgt>
                                        </p:tgtEl>
                                      </p:cBhvr>
                                    </p:animEffect>
                                    <p:anim calcmode="lin" valueType="num">
                                      <p:cBhvr>
                                        <p:cTn id="14"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fecha"/>
          <p:cNvSpPr>
            <a:spLocks noGrp="1"/>
          </p:cNvSpPr>
          <p:nvPr>
            <p:ph type="dt" sz="half" idx="10"/>
          </p:nvPr>
        </p:nvSpPr>
        <p:spPr/>
        <p:txBody>
          <a:bodyPr/>
          <a:lstStyle>
            <a:lvl1pPr>
              <a:defRPr/>
            </a:lvl1pPr>
          </a:lstStyle>
          <a:p>
            <a:endParaRPr lang="en-GB"/>
          </a:p>
        </p:txBody>
      </p:sp>
      <p:sp>
        <p:nvSpPr>
          <p:cNvPr id="5" name="4 Marcador de pie de página"/>
          <p:cNvSpPr>
            <a:spLocks noGrp="1"/>
          </p:cNvSpPr>
          <p:nvPr>
            <p:ph type="ftr" sz="quarter" idx="11"/>
          </p:nvPr>
        </p:nvSpPr>
        <p:spPr/>
        <p:txBody>
          <a:bodyPr/>
          <a:lstStyle>
            <a:lvl1pPr>
              <a:defRPr/>
            </a:lvl1pPr>
          </a:lstStyle>
          <a:p>
            <a:endParaRPr lang="en-GB"/>
          </a:p>
        </p:txBody>
      </p:sp>
      <p:sp>
        <p:nvSpPr>
          <p:cNvPr id="6" name="5 Marcador de número de diapositiva"/>
          <p:cNvSpPr>
            <a:spLocks noGrp="1"/>
          </p:cNvSpPr>
          <p:nvPr>
            <p:ph type="sldNum" sz="quarter" idx="12"/>
          </p:nvPr>
        </p:nvSpPr>
        <p:spPr/>
        <p:txBody>
          <a:bodyPr/>
          <a:lstStyle>
            <a:lvl1pPr>
              <a:defRPr/>
            </a:lvl1pPr>
          </a:lstStyle>
          <a:p>
            <a:fld id="{C7024A19-640D-40CF-8833-C56592BCBB2A}" type="slidenum">
              <a:rPr lang="en-GB"/>
              <a:pPr/>
              <a:t>‹Nº›</a:t>
            </a:fld>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4975" y="252413"/>
            <a:ext cx="2225675" cy="5438775"/>
          </a:xfrm>
        </p:spPr>
        <p:txBody>
          <a:bodyPr vert="eaVert"/>
          <a:lstStyle/>
          <a:p>
            <a:r>
              <a:rPr lang="es-ES" smtClean="0"/>
              <a:t>Haga clic para modificar el estilo de título del patrón</a:t>
            </a:r>
            <a:endParaRPr lang="es-ES_tradnl"/>
          </a:p>
        </p:txBody>
      </p:sp>
      <p:sp>
        <p:nvSpPr>
          <p:cNvPr id="3" name="2 Marcador de texto vertical"/>
          <p:cNvSpPr>
            <a:spLocks noGrp="1"/>
          </p:cNvSpPr>
          <p:nvPr>
            <p:ph type="body" orient="vert" idx="1"/>
          </p:nvPr>
        </p:nvSpPr>
        <p:spPr>
          <a:xfrm>
            <a:off x="107950" y="252413"/>
            <a:ext cx="6524625" cy="54387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fecha"/>
          <p:cNvSpPr>
            <a:spLocks noGrp="1"/>
          </p:cNvSpPr>
          <p:nvPr>
            <p:ph type="dt" sz="half" idx="10"/>
          </p:nvPr>
        </p:nvSpPr>
        <p:spPr/>
        <p:txBody>
          <a:bodyPr/>
          <a:lstStyle>
            <a:lvl1pPr>
              <a:defRPr/>
            </a:lvl1pPr>
          </a:lstStyle>
          <a:p>
            <a:endParaRPr lang="en-GB"/>
          </a:p>
        </p:txBody>
      </p:sp>
      <p:sp>
        <p:nvSpPr>
          <p:cNvPr id="5" name="4 Marcador de pie de página"/>
          <p:cNvSpPr>
            <a:spLocks noGrp="1"/>
          </p:cNvSpPr>
          <p:nvPr>
            <p:ph type="ftr" sz="quarter" idx="11"/>
          </p:nvPr>
        </p:nvSpPr>
        <p:spPr/>
        <p:txBody>
          <a:bodyPr/>
          <a:lstStyle>
            <a:lvl1pPr>
              <a:defRPr/>
            </a:lvl1pPr>
          </a:lstStyle>
          <a:p>
            <a:endParaRPr lang="en-GB"/>
          </a:p>
        </p:txBody>
      </p:sp>
      <p:sp>
        <p:nvSpPr>
          <p:cNvPr id="6" name="5 Marcador de número de diapositiva"/>
          <p:cNvSpPr>
            <a:spLocks noGrp="1"/>
          </p:cNvSpPr>
          <p:nvPr>
            <p:ph type="sldNum" sz="quarter" idx="12"/>
          </p:nvPr>
        </p:nvSpPr>
        <p:spPr/>
        <p:txBody>
          <a:bodyPr/>
          <a:lstStyle>
            <a:lvl1pPr>
              <a:defRPr/>
            </a:lvl1pPr>
          </a:lstStyle>
          <a:p>
            <a:fld id="{478FFD85-56C3-41AC-859E-F7329549B1CE}" type="slidenum">
              <a:rPr lang="en-GB"/>
              <a:pPr/>
              <a:t>‹Nº›</a:t>
            </a:fld>
            <a:endParaRPr lang="en-GB"/>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ES_tradnl"/>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_tradnl"/>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_tradnl"/>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ES_tradnl"/>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_tradnl"/>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ES_tradnl"/>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_tradnl"/>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ES_tradnl"/>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fecha"/>
          <p:cNvSpPr>
            <a:spLocks noGrp="1"/>
          </p:cNvSpPr>
          <p:nvPr>
            <p:ph type="dt" sz="half" idx="10"/>
          </p:nvPr>
        </p:nvSpPr>
        <p:spPr/>
        <p:txBody>
          <a:bodyPr/>
          <a:lstStyle>
            <a:lvl1pPr>
              <a:defRPr/>
            </a:lvl1pPr>
          </a:lstStyle>
          <a:p>
            <a:endParaRPr lang="en-GB"/>
          </a:p>
        </p:txBody>
      </p:sp>
      <p:sp>
        <p:nvSpPr>
          <p:cNvPr id="5" name="4 Marcador de pie de página"/>
          <p:cNvSpPr>
            <a:spLocks noGrp="1"/>
          </p:cNvSpPr>
          <p:nvPr>
            <p:ph type="ftr" sz="quarter" idx="11"/>
          </p:nvPr>
        </p:nvSpPr>
        <p:spPr/>
        <p:txBody>
          <a:bodyPr/>
          <a:lstStyle>
            <a:lvl1pPr>
              <a:defRPr/>
            </a:lvl1pPr>
          </a:lstStyle>
          <a:p>
            <a:endParaRPr lang="en-GB"/>
          </a:p>
        </p:txBody>
      </p:sp>
      <p:sp>
        <p:nvSpPr>
          <p:cNvPr id="6" name="5 Marcador de número de diapositiva"/>
          <p:cNvSpPr>
            <a:spLocks noGrp="1"/>
          </p:cNvSpPr>
          <p:nvPr>
            <p:ph type="sldNum" sz="quarter" idx="12"/>
          </p:nvPr>
        </p:nvSpPr>
        <p:spPr/>
        <p:txBody>
          <a:bodyPr/>
          <a:lstStyle>
            <a:lvl1pPr>
              <a:defRPr/>
            </a:lvl1pPr>
          </a:lstStyle>
          <a:p>
            <a:fld id="{3DCD01AB-816A-43D5-BB70-8C0C7F211363}" type="slidenum">
              <a:rPr lang="en-GB"/>
              <a:pPr/>
              <a:t>‹Nº›</a:t>
            </a:fld>
            <a:endParaRPr lang="en-GB"/>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ES_tradnl"/>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_tradnl"/>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ES_tradnl"/>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_tradnl"/>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n-GB"/>
          </a:p>
        </p:txBody>
      </p:sp>
      <p:sp>
        <p:nvSpPr>
          <p:cNvPr id="5" name="4 Marcador de pie de página"/>
          <p:cNvSpPr>
            <a:spLocks noGrp="1"/>
          </p:cNvSpPr>
          <p:nvPr>
            <p:ph type="ftr" sz="quarter" idx="11"/>
          </p:nvPr>
        </p:nvSpPr>
        <p:spPr/>
        <p:txBody>
          <a:bodyPr/>
          <a:lstStyle>
            <a:lvl1pPr>
              <a:defRPr/>
            </a:lvl1pPr>
          </a:lstStyle>
          <a:p>
            <a:endParaRPr lang="en-GB"/>
          </a:p>
        </p:txBody>
      </p:sp>
      <p:sp>
        <p:nvSpPr>
          <p:cNvPr id="6" name="5 Marcador de número de diapositiva"/>
          <p:cNvSpPr>
            <a:spLocks noGrp="1"/>
          </p:cNvSpPr>
          <p:nvPr>
            <p:ph type="sldNum" sz="quarter" idx="12"/>
          </p:nvPr>
        </p:nvSpPr>
        <p:spPr/>
        <p:txBody>
          <a:bodyPr/>
          <a:lstStyle>
            <a:lvl1pPr>
              <a:defRPr/>
            </a:lvl1pPr>
          </a:lstStyle>
          <a:p>
            <a:fld id="{5671F0C7-ACD5-4E64-8561-14FD4ACE0AA7}" type="slidenum">
              <a:rPr lang="en-GB"/>
              <a:pPr/>
              <a:t>‹Nº›</a:t>
            </a:fld>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2 Marcador de contenido"/>
          <p:cNvSpPr>
            <a:spLocks noGrp="1"/>
          </p:cNvSpPr>
          <p:nvPr>
            <p:ph sz="half" idx="1"/>
          </p:nvPr>
        </p:nvSpPr>
        <p:spPr>
          <a:xfrm>
            <a:off x="107950" y="836613"/>
            <a:ext cx="4375150" cy="4854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contenido"/>
          <p:cNvSpPr>
            <a:spLocks noGrp="1"/>
          </p:cNvSpPr>
          <p:nvPr>
            <p:ph sz="half" idx="2"/>
          </p:nvPr>
        </p:nvSpPr>
        <p:spPr>
          <a:xfrm>
            <a:off x="4635500" y="836613"/>
            <a:ext cx="4375150" cy="48545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5" name="4 Marcador de fecha"/>
          <p:cNvSpPr>
            <a:spLocks noGrp="1"/>
          </p:cNvSpPr>
          <p:nvPr>
            <p:ph type="dt" sz="half" idx="10"/>
          </p:nvPr>
        </p:nvSpPr>
        <p:spPr/>
        <p:txBody>
          <a:bodyPr/>
          <a:lstStyle>
            <a:lvl1pPr>
              <a:defRPr/>
            </a:lvl1pPr>
          </a:lstStyle>
          <a:p>
            <a:endParaRPr lang="en-GB"/>
          </a:p>
        </p:txBody>
      </p:sp>
      <p:sp>
        <p:nvSpPr>
          <p:cNvPr id="6" name="5 Marcador de pie de página"/>
          <p:cNvSpPr>
            <a:spLocks noGrp="1"/>
          </p:cNvSpPr>
          <p:nvPr>
            <p:ph type="ftr" sz="quarter" idx="11"/>
          </p:nvPr>
        </p:nvSpPr>
        <p:spPr/>
        <p:txBody>
          <a:bodyPr/>
          <a:lstStyle>
            <a:lvl1pPr>
              <a:defRPr/>
            </a:lvl1pPr>
          </a:lstStyle>
          <a:p>
            <a:endParaRPr lang="en-GB"/>
          </a:p>
        </p:txBody>
      </p:sp>
      <p:sp>
        <p:nvSpPr>
          <p:cNvPr id="7" name="6 Marcador de número de diapositiva"/>
          <p:cNvSpPr>
            <a:spLocks noGrp="1"/>
          </p:cNvSpPr>
          <p:nvPr>
            <p:ph type="sldNum" sz="quarter" idx="12"/>
          </p:nvPr>
        </p:nvSpPr>
        <p:spPr/>
        <p:txBody>
          <a:bodyPr/>
          <a:lstStyle>
            <a:lvl1pPr>
              <a:defRPr/>
            </a:lvl1pPr>
          </a:lstStyle>
          <a:p>
            <a:fld id="{B2CC9284-8DC9-4C7E-8005-ECD23EF2FF4F}" type="slidenum">
              <a:rPr lang="en-GB"/>
              <a:pPr/>
              <a:t>‹Nº›</a:t>
            </a:fld>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_tradn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7" name="6 Marcador de fecha"/>
          <p:cNvSpPr>
            <a:spLocks noGrp="1"/>
          </p:cNvSpPr>
          <p:nvPr>
            <p:ph type="dt" sz="half" idx="10"/>
          </p:nvPr>
        </p:nvSpPr>
        <p:spPr/>
        <p:txBody>
          <a:bodyPr/>
          <a:lstStyle>
            <a:lvl1pPr>
              <a:defRPr/>
            </a:lvl1pPr>
          </a:lstStyle>
          <a:p>
            <a:endParaRPr lang="en-GB"/>
          </a:p>
        </p:txBody>
      </p:sp>
      <p:sp>
        <p:nvSpPr>
          <p:cNvPr id="8" name="7 Marcador de pie de página"/>
          <p:cNvSpPr>
            <a:spLocks noGrp="1"/>
          </p:cNvSpPr>
          <p:nvPr>
            <p:ph type="ftr" sz="quarter" idx="11"/>
          </p:nvPr>
        </p:nvSpPr>
        <p:spPr/>
        <p:txBody>
          <a:bodyPr/>
          <a:lstStyle>
            <a:lvl1pPr>
              <a:defRPr/>
            </a:lvl1pPr>
          </a:lstStyle>
          <a:p>
            <a:endParaRPr lang="en-GB"/>
          </a:p>
        </p:txBody>
      </p:sp>
      <p:sp>
        <p:nvSpPr>
          <p:cNvPr id="9" name="8 Marcador de número de diapositiva"/>
          <p:cNvSpPr>
            <a:spLocks noGrp="1"/>
          </p:cNvSpPr>
          <p:nvPr>
            <p:ph type="sldNum" sz="quarter" idx="12"/>
          </p:nvPr>
        </p:nvSpPr>
        <p:spPr/>
        <p:txBody>
          <a:bodyPr/>
          <a:lstStyle>
            <a:lvl1pPr>
              <a:defRPr/>
            </a:lvl1pPr>
          </a:lstStyle>
          <a:p>
            <a:fld id="{7E32372E-0FC9-4BB8-9D16-AAA22038FCFC}" type="slidenum">
              <a:rPr lang="en-GB"/>
              <a:pPr/>
              <a:t>‹Nº›</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_tradnl"/>
          </a:p>
        </p:txBody>
      </p:sp>
      <p:sp>
        <p:nvSpPr>
          <p:cNvPr id="3" name="2 Marcador de fecha"/>
          <p:cNvSpPr>
            <a:spLocks noGrp="1"/>
          </p:cNvSpPr>
          <p:nvPr>
            <p:ph type="dt" sz="half" idx="10"/>
          </p:nvPr>
        </p:nvSpPr>
        <p:spPr/>
        <p:txBody>
          <a:bodyPr/>
          <a:lstStyle>
            <a:lvl1pPr>
              <a:defRPr/>
            </a:lvl1pPr>
          </a:lstStyle>
          <a:p>
            <a:endParaRPr lang="en-GB"/>
          </a:p>
        </p:txBody>
      </p:sp>
      <p:sp>
        <p:nvSpPr>
          <p:cNvPr id="4" name="3 Marcador de pie de página"/>
          <p:cNvSpPr>
            <a:spLocks noGrp="1"/>
          </p:cNvSpPr>
          <p:nvPr>
            <p:ph type="ftr" sz="quarter" idx="11"/>
          </p:nvPr>
        </p:nvSpPr>
        <p:spPr/>
        <p:txBody>
          <a:bodyPr/>
          <a:lstStyle>
            <a:lvl1pPr>
              <a:defRPr/>
            </a:lvl1pPr>
          </a:lstStyle>
          <a:p>
            <a:endParaRPr lang="en-GB"/>
          </a:p>
        </p:txBody>
      </p:sp>
      <p:sp>
        <p:nvSpPr>
          <p:cNvPr id="5" name="4 Marcador de número de diapositiva"/>
          <p:cNvSpPr>
            <a:spLocks noGrp="1"/>
          </p:cNvSpPr>
          <p:nvPr>
            <p:ph type="sldNum" sz="quarter" idx="12"/>
          </p:nvPr>
        </p:nvSpPr>
        <p:spPr/>
        <p:txBody>
          <a:bodyPr/>
          <a:lstStyle>
            <a:lvl1pPr>
              <a:defRPr/>
            </a:lvl1pPr>
          </a:lstStyle>
          <a:p>
            <a:fld id="{DCBB6ABD-3D38-4D50-9117-16D1B9CD2773}" type="slidenum">
              <a:rPr lang="en-GB"/>
              <a:pPr/>
              <a:t>‹Nº›</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n-GB"/>
          </a:p>
        </p:txBody>
      </p:sp>
      <p:sp>
        <p:nvSpPr>
          <p:cNvPr id="3" name="2 Marcador de pie de página"/>
          <p:cNvSpPr>
            <a:spLocks noGrp="1"/>
          </p:cNvSpPr>
          <p:nvPr>
            <p:ph type="ftr" sz="quarter" idx="11"/>
          </p:nvPr>
        </p:nvSpPr>
        <p:spPr/>
        <p:txBody>
          <a:bodyPr/>
          <a:lstStyle>
            <a:lvl1pPr>
              <a:defRPr/>
            </a:lvl1pPr>
          </a:lstStyle>
          <a:p>
            <a:endParaRPr lang="en-GB"/>
          </a:p>
        </p:txBody>
      </p:sp>
      <p:sp>
        <p:nvSpPr>
          <p:cNvPr id="4" name="3 Marcador de número de diapositiva"/>
          <p:cNvSpPr>
            <a:spLocks noGrp="1"/>
          </p:cNvSpPr>
          <p:nvPr>
            <p:ph type="sldNum" sz="quarter" idx="12"/>
          </p:nvPr>
        </p:nvSpPr>
        <p:spPr/>
        <p:txBody>
          <a:bodyPr/>
          <a:lstStyle>
            <a:lvl1pPr>
              <a:defRPr/>
            </a:lvl1pPr>
          </a:lstStyle>
          <a:p>
            <a:fld id="{16BEF84A-2B0E-4ABC-8187-19AF07933E9D}" type="slidenum">
              <a:rPr lang="en-GB"/>
              <a:pPr/>
              <a:t>‹Nº›</a:t>
            </a:fld>
            <a:endParaRPr lang="en-GB"/>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_tradn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n-GB"/>
          </a:p>
        </p:txBody>
      </p:sp>
      <p:sp>
        <p:nvSpPr>
          <p:cNvPr id="6" name="5 Marcador de pie de página"/>
          <p:cNvSpPr>
            <a:spLocks noGrp="1"/>
          </p:cNvSpPr>
          <p:nvPr>
            <p:ph type="ftr" sz="quarter" idx="11"/>
          </p:nvPr>
        </p:nvSpPr>
        <p:spPr/>
        <p:txBody>
          <a:bodyPr/>
          <a:lstStyle>
            <a:lvl1pPr>
              <a:defRPr/>
            </a:lvl1pPr>
          </a:lstStyle>
          <a:p>
            <a:endParaRPr lang="en-GB"/>
          </a:p>
        </p:txBody>
      </p:sp>
      <p:sp>
        <p:nvSpPr>
          <p:cNvPr id="7" name="6 Marcador de número de diapositiva"/>
          <p:cNvSpPr>
            <a:spLocks noGrp="1"/>
          </p:cNvSpPr>
          <p:nvPr>
            <p:ph type="sldNum" sz="quarter" idx="12"/>
          </p:nvPr>
        </p:nvSpPr>
        <p:spPr/>
        <p:txBody>
          <a:bodyPr/>
          <a:lstStyle>
            <a:lvl1pPr>
              <a:defRPr/>
            </a:lvl1pPr>
          </a:lstStyle>
          <a:p>
            <a:fld id="{3DBE56B6-5729-4AF3-8998-4261F49B769E}" type="slidenum">
              <a:rPr lang="en-GB"/>
              <a:pPr/>
              <a:t>‹Nº›</a:t>
            </a:fld>
            <a:endParaRPr lang="en-GB"/>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_tradnl"/>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ES_tradnl"/>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n-GB"/>
          </a:p>
        </p:txBody>
      </p:sp>
      <p:sp>
        <p:nvSpPr>
          <p:cNvPr id="6" name="5 Marcador de pie de página"/>
          <p:cNvSpPr>
            <a:spLocks noGrp="1"/>
          </p:cNvSpPr>
          <p:nvPr>
            <p:ph type="ftr" sz="quarter" idx="11"/>
          </p:nvPr>
        </p:nvSpPr>
        <p:spPr/>
        <p:txBody>
          <a:bodyPr/>
          <a:lstStyle>
            <a:lvl1pPr>
              <a:defRPr/>
            </a:lvl1pPr>
          </a:lstStyle>
          <a:p>
            <a:endParaRPr lang="en-GB"/>
          </a:p>
        </p:txBody>
      </p:sp>
      <p:sp>
        <p:nvSpPr>
          <p:cNvPr id="7" name="6 Marcador de número de diapositiva"/>
          <p:cNvSpPr>
            <a:spLocks noGrp="1"/>
          </p:cNvSpPr>
          <p:nvPr>
            <p:ph type="sldNum" sz="quarter" idx="12"/>
          </p:nvPr>
        </p:nvSpPr>
        <p:spPr/>
        <p:txBody>
          <a:bodyPr/>
          <a:lstStyle>
            <a:lvl1pPr>
              <a:defRPr/>
            </a:lvl1pPr>
          </a:lstStyle>
          <a:p>
            <a:fld id="{59BCBA58-CFB2-4626-871C-E8AEEF25F56A}" type="slidenum">
              <a:rPr lang="en-GB"/>
              <a:pPr/>
              <a:t>‹Nº›</a:t>
            </a:fld>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hyperlink" Target="http://www.m62.net/" TargetMode="External"/><Relationship Id="rId18" Type="http://schemas.openxmlformats.org/officeDocument/2006/relationships/image" Target="../media/image4.png"/><Relationship Id="rId3" Type="http://schemas.openxmlformats.org/officeDocument/2006/relationships/slideLayout" Target="../slideLayouts/slideLayout14.xml"/><Relationship Id="rId21" Type="http://schemas.openxmlformats.org/officeDocument/2006/relationships/image" Target="../media/image6.png"/><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hyperlink" Target="http://www.m62.net/powerpoint-slides/" TargetMode="External"/><Relationship Id="rId2" Type="http://schemas.openxmlformats.org/officeDocument/2006/relationships/slideLayout" Target="../slideLayouts/slideLayout13.xml"/><Relationship Id="rId16" Type="http://schemas.openxmlformats.org/officeDocument/2006/relationships/image" Target="../media/image3.png"/><Relationship Id="rId20"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hyperlink" Target="http://www.m62.net/presentation-theory/bullet-points-dont-work/beyond-bullet-points/" TargetMode="External"/><Relationship Id="rId10" Type="http://schemas.openxmlformats.org/officeDocument/2006/relationships/slideLayout" Target="../slideLayouts/slideLayout21.xml"/><Relationship Id="rId19" Type="http://schemas.openxmlformats.org/officeDocument/2006/relationships/hyperlink" Target="http://www.m62.net/powerpoint-training/" TargetMode="Externa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alpha val="62000"/>
              </a:srgbClr>
            </a:gs>
            <a:gs pos="39999">
              <a:srgbClr val="85C2FF"/>
            </a:gs>
            <a:gs pos="70000">
              <a:srgbClr val="C4D6EB"/>
            </a:gs>
            <a:gs pos="100000">
              <a:srgbClr val="FFEBFA"/>
            </a:gs>
          </a:gsLst>
          <a:lin ang="11400000" scaled="0"/>
          <a:tileRect/>
        </a:gradFill>
        <a:effectLst/>
      </p:bgPr>
    </p:bg>
    <p:spTree>
      <p:nvGrpSpPr>
        <p:cNvPr id="1" name=""/>
        <p:cNvGrpSpPr/>
        <p:nvPr/>
      </p:nvGrpSpPr>
      <p:grpSpPr>
        <a:xfrm>
          <a:off x="0" y="0"/>
          <a:ext cx="0" cy="0"/>
          <a:chOff x="0" y="0"/>
          <a:chExt cx="0" cy="0"/>
        </a:xfrm>
      </p:grpSpPr>
      <p:pic>
        <p:nvPicPr>
          <p:cNvPr id="1031" name="Picture 7" descr="transport bg copy"/>
          <p:cNvPicPr>
            <a:picLocks noChangeAspect="1" noChangeArrowheads="1"/>
          </p:cNvPicPr>
          <p:nvPr/>
        </p:nvPicPr>
        <p:blipFill>
          <a:blip r:embed="rId13" cstate="print"/>
          <a:srcRect/>
          <a:stretch>
            <a:fillRect/>
          </a:stretch>
        </p:blipFill>
        <p:spPr bwMode="auto">
          <a:xfrm>
            <a:off x="0" y="0"/>
            <a:ext cx="9144000" cy="6858000"/>
          </a:xfrm>
          <a:prstGeom prst="rect">
            <a:avLst/>
          </a:prstGeom>
          <a:noFill/>
        </p:spPr>
      </p:pic>
      <p:sp>
        <p:nvSpPr>
          <p:cNvPr id="1032" name="Rectangle 8"/>
          <p:cNvSpPr>
            <a:spLocks noChangeArrowheads="1"/>
          </p:cNvSpPr>
          <p:nvPr/>
        </p:nvSpPr>
        <p:spPr bwMode="auto">
          <a:xfrm flipH="1">
            <a:off x="0" y="0"/>
            <a:ext cx="9144000" cy="6858000"/>
          </a:xfrm>
          <a:prstGeom prst="rect">
            <a:avLst/>
          </a:prstGeom>
          <a:gradFill rotWithShape="1">
            <a:gsLst>
              <a:gs pos="0">
                <a:schemeClr val="bg1"/>
              </a:gs>
              <a:gs pos="100000">
                <a:schemeClr val="bg1">
                  <a:gamma/>
                  <a:tint val="85882"/>
                  <a:invGamma/>
                  <a:alpha val="0"/>
                </a:schemeClr>
              </a:gs>
            </a:gsLst>
            <a:lin ang="5400000" scaled="1"/>
          </a:gradFill>
          <a:ln w="9525">
            <a:noFill/>
            <a:miter lim="800000"/>
            <a:headEnd/>
            <a:tailEnd/>
          </a:ln>
          <a:effectLst/>
        </p:spPr>
        <p:txBody>
          <a:bodyPr wrap="none" anchor="ctr"/>
          <a:lstStyle/>
          <a:p>
            <a:endParaRPr lang="es-ES_tradnl"/>
          </a:p>
        </p:txBody>
      </p:sp>
      <p:sp>
        <p:nvSpPr>
          <p:cNvPr id="1026" name="Rectangle 2"/>
          <p:cNvSpPr>
            <a:spLocks noGrp="1" noChangeArrowheads="1"/>
          </p:cNvSpPr>
          <p:nvPr>
            <p:ph type="title"/>
          </p:nvPr>
        </p:nvSpPr>
        <p:spPr bwMode="auto">
          <a:xfrm>
            <a:off x="107950" y="252413"/>
            <a:ext cx="8496300" cy="490537"/>
          </a:xfrm>
          <a:prstGeom prst="rect">
            <a:avLst/>
          </a:prstGeom>
          <a:noFill/>
          <a:ln w="9525">
            <a:noFill/>
            <a:miter lim="800000"/>
            <a:headEnd/>
            <a:tailEnd/>
          </a:ln>
          <a:effectLst>
            <a:outerShdw dist="17961" dir="2700000" algn="ctr" rotWithShape="0">
              <a:schemeClr val="folHlink"/>
            </a:outerShdw>
          </a:effec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n-GB" smtClean="0"/>
          </a:p>
        </p:txBody>
      </p:sp>
      <p:sp>
        <p:nvSpPr>
          <p:cNvPr id="1027" name="Rectangle 3"/>
          <p:cNvSpPr>
            <a:spLocks noGrp="1" noChangeArrowheads="1"/>
          </p:cNvSpPr>
          <p:nvPr>
            <p:ph type="body" idx="1"/>
          </p:nvPr>
        </p:nvSpPr>
        <p:spPr bwMode="auto">
          <a:xfrm>
            <a:off x="107950" y="836613"/>
            <a:ext cx="8902700" cy="48545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smtClean="0"/>
          </a:p>
        </p:txBody>
      </p:sp>
      <p:sp>
        <p:nvSpPr>
          <p:cNvPr id="1028" name="Rectangle 4"/>
          <p:cNvSpPr>
            <a:spLocks noGrp="1" noChangeArrowheads="1"/>
          </p:cNvSpPr>
          <p:nvPr>
            <p:ph type="dt" sz="half" idx="2"/>
          </p:nvPr>
        </p:nvSpPr>
        <p:spPr bwMode="auto">
          <a:xfrm>
            <a:off x="74613" y="6323013"/>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solidFill>
                  <a:schemeClr val="bg1"/>
                </a:solidFill>
              </a:defRPr>
            </a:lvl1pPr>
          </a:lstStyle>
          <a:p>
            <a:endParaRPr lang="en-GB"/>
          </a:p>
        </p:txBody>
      </p:sp>
      <p:sp>
        <p:nvSpPr>
          <p:cNvPr id="1029" name="Rectangle 5"/>
          <p:cNvSpPr>
            <a:spLocks noGrp="1" noChangeArrowheads="1"/>
          </p:cNvSpPr>
          <p:nvPr>
            <p:ph type="ftr" sz="quarter" idx="3"/>
          </p:nvPr>
        </p:nvSpPr>
        <p:spPr bwMode="auto">
          <a:xfrm>
            <a:off x="2287588" y="6323013"/>
            <a:ext cx="4608512"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solidFill>
                  <a:schemeClr val="bg1"/>
                </a:solidFill>
              </a:defRPr>
            </a:lvl1pPr>
          </a:lstStyle>
          <a:p>
            <a:endParaRPr lang="en-GB"/>
          </a:p>
        </p:txBody>
      </p:sp>
      <p:sp>
        <p:nvSpPr>
          <p:cNvPr id="1030" name="Rectangle 6"/>
          <p:cNvSpPr>
            <a:spLocks noGrp="1" noChangeArrowheads="1"/>
          </p:cNvSpPr>
          <p:nvPr>
            <p:ph type="sldNum" sz="quarter" idx="4"/>
          </p:nvPr>
        </p:nvSpPr>
        <p:spPr bwMode="auto">
          <a:xfrm>
            <a:off x="6975475" y="6323013"/>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solidFill>
                  <a:schemeClr val="bg1"/>
                </a:solidFill>
              </a:defRPr>
            </a:lvl1pPr>
          </a:lstStyle>
          <a:p>
            <a:fld id="{3D2C4F45-3F73-49DC-8A3C-4E508C7F8583}" type="slidenum">
              <a:rPr lang="en-GB"/>
              <a:pPr/>
              <a:t>‹Nº›</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right)">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r" rtl="0" eaLnBrk="1" fontAlgn="base" hangingPunct="1">
        <a:spcBef>
          <a:spcPct val="0"/>
        </a:spcBef>
        <a:spcAft>
          <a:spcPct val="0"/>
        </a:spcAft>
        <a:defRPr sz="2400">
          <a:solidFill>
            <a:schemeClr val="bg1"/>
          </a:solidFill>
          <a:latin typeface="+mj-lt"/>
          <a:ea typeface="+mj-ea"/>
          <a:cs typeface="+mj-cs"/>
        </a:defRPr>
      </a:lvl1pPr>
      <a:lvl2pPr algn="r" rtl="0" eaLnBrk="1" fontAlgn="base" hangingPunct="1">
        <a:spcBef>
          <a:spcPct val="0"/>
        </a:spcBef>
        <a:spcAft>
          <a:spcPct val="0"/>
        </a:spcAft>
        <a:defRPr sz="2400">
          <a:solidFill>
            <a:schemeClr val="bg1"/>
          </a:solidFill>
          <a:latin typeface="Arial" charset="0"/>
        </a:defRPr>
      </a:lvl2pPr>
      <a:lvl3pPr algn="r" rtl="0" eaLnBrk="1" fontAlgn="base" hangingPunct="1">
        <a:spcBef>
          <a:spcPct val="0"/>
        </a:spcBef>
        <a:spcAft>
          <a:spcPct val="0"/>
        </a:spcAft>
        <a:defRPr sz="2400">
          <a:solidFill>
            <a:schemeClr val="bg1"/>
          </a:solidFill>
          <a:latin typeface="Arial" charset="0"/>
        </a:defRPr>
      </a:lvl3pPr>
      <a:lvl4pPr algn="r" rtl="0" eaLnBrk="1" fontAlgn="base" hangingPunct="1">
        <a:spcBef>
          <a:spcPct val="0"/>
        </a:spcBef>
        <a:spcAft>
          <a:spcPct val="0"/>
        </a:spcAft>
        <a:defRPr sz="2400">
          <a:solidFill>
            <a:schemeClr val="bg1"/>
          </a:solidFill>
          <a:latin typeface="Arial" charset="0"/>
        </a:defRPr>
      </a:lvl4pPr>
      <a:lvl5pPr algn="r" rtl="0" eaLnBrk="1" fontAlgn="base" hangingPunct="1">
        <a:spcBef>
          <a:spcPct val="0"/>
        </a:spcBef>
        <a:spcAft>
          <a:spcPct val="0"/>
        </a:spcAft>
        <a:defRPr sz="2400">
          <a:solidFill>
            <a:schemeClr val="bg1"/>
          </a:solidFill>
          <a:latin typeface="Arial" charset="0"/>
        </a:defRPr>
      </a:lvl5pPr>
      <a:lvl6pPr marL="457200" algn="r" rtl="0" eaLnBrk="1" fontAlgn="base" hangingPunct="1">
        <a:spcBef>
          <a:spcPct val="0"/>
        </a:spcBef>
        <a:spcAft>
          <a:spcPct val="0"/>
        </a:spcAft>
        <a:defRPr sz="2400">
          <a:solidFill>
            <a:schemeClr val="bg1"/>
          </a:solidFill>
          <a:latin typeface="Arial" charset="0"/>
        </a:defRPr>
      </a:lvl6pPr>
      <a:lvl7pPr marL="914400" algn="r" rtl="0" eaLnBrk="1" fontAlgn="base" hangingPunct="1">
        <a:spcBef>
          <a:spcPct val="0"/>
        </a:spcBef>
        <a:spcAft>
          <a:spcPct val="0"/>
        </a:spcAft>
        <a:defRPr sz="2400">
          <a:solidFill>
            <a:schemeClr val="bg1"/>
          </a:solidFill>
          <a:latin typeface="Arial" charset="0"/>
        </a:defRPr>
      </a:lvl7pPr>
      <a:lvl8pPr marL="1371600" algn="r" rtl="0" eaLnBrk="1" fontAlgn="base" hangingPunct="1">
        <a:spcBef>
          <a:spcPct val="0"/>
        </a:spcBef>
        <a:spcAft>
          <a:spcPct val="0"/>
        </a:spcAft>
        <a:defRPr sz="2400">
          <a:solidFill>
            <a:schemeClr val="bg1"/>
          </a:solidFill>
          <a:latin typeface="Arial" charset="0"/>
        </a:defRPr>
      </a:lvl8pPr>
      <a:lvl9pPr marL="1828800" algn="r" rtl="0" eaLnBrk="1" fontAlgn="base" hangingPunct="1">
        <a:spcBef>
          <a:spcPct val="0"/>
        </a:spcBef>
        <a:spcAft>
          <a:spcPct val="0"/>
        </a:spcAft>
        <a:defRPr sz="2400">
          <a:solidFill>
            <a:schemeClr val="bg1"/>
          </a:solidFill>
          <a:latin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a:solidFill>
            <a:schemeClr val="tx1"/>
          </a:solidFill>
          <a:latin typeface="+mn-lt"/>
        </a:defRPr>
      </a:lvl3pPr>
      <a:lvl4pPr marL="1600200" indent="-228600" algn="l" rtl="0" eaLnBrk="1" fontAlgn="base" hangingPunct="1">
        <a:spcBef>
          <a:spcPct val="20000"/>
        </a:spcBef>
        <a:spcAft>
          <a:spcPct val="0"/>
        </a:spcAft>
        <a:buChar char="–"/>
        <a:defRPr sz="1600">
          <a:solidFill>
            <a:schemeClr val="tx1"/>
          </a:solidFill>
          <a:latin typeface="+mn-lt"/>
        </a:defRPr>
      </a:lvl4pPr>
      <a:lvl5pPr marL="2057400" indent="-228600" algn="l" rtl="0" eaLnBrk="1" fontAlgn="base" hangingPunct="1">
        <a:spcBef>
          <a:spcPct val="20000"/>
        </a:spcBef>
        <a:spcAft>
          <a:spcPct val="0"/>
        </a:spcAft>
        <a:buChar char="»"/>
        <a:defRPr sz="1400">
          <a:solidFill>
            <a:schemeClr val="tx1"/>
          </a:solidFill>
          <a:latin typeface="+mn-lt"/>
        </a:defRPr>
      </a:lvl5pPr>
      <a:lvl6pPr marL="2514600" indent="-228600" algn="l" rtl="0" eaLnBrk="1" fontAlgn="base" hangingPunct="1">
        <a:spcBef>
          <a:spcPct val="20000"/>
        </a:spcBef>
        <a:spcAft>
          <a:spcPct val="0"/>
        </a:spcAft>
        <a:buChar char="»"/>
        <a:defRPr sz="1400">
          <a:solidFill>
            <a:schemeClr val="tx1"/>
          </a:solidFill>
          <a:latin typeface="+mn-lt"/>
        </a:defRPr>
      </a:lvl6pPr>
      <a:lvl7pPr marL="2971800" indent="-228600" algn="l" rtl="0" eaLnBrk="1" fontAlgn="base" hangingPunct="1">
        <a:spcBef>
          <a:spcPct val="20000"/>
        </a:spcBef>
        <a:spcAft>
          <a:spcPct val="0"/>
        </a:spcAft>
        <a:buChar char="»"/>
        <a:defRPr sz="1400">
          <a:solidFill>
            <a:schemeClr val="tx1"/>
          </a:solidFill>
          <a:latin typeface="+mn-lt"/>
        </a:defRPr>
      </a:lvl7pPr>
      <a:lvl8pPr marL="3429000" indent="-228600" algn="l" rtl="0" eaLnBrk="1" fontAlgn="base" hangingPunct="1">
        <a:spcBef>
          <a:spcPct val="20000"/>
        </a:spcBef>
        <a:spcAft>
          <a:spcPct val="0"/>
        </a:spcAft>
        <a:buChar char="»"/>
        <a:defRPr sz="1400">
          <a:solidFill>
            <a:schemeClr val="tx1"/>
          </a:solidFill>
          <a:latin typeface="+mn-lt"/>
        </a:defRPr>
      </a:lvl8pPr>
      <a:lvl9pPr marL="3886200" indent="-228600" algn="l" rtl="0" eaLnBrk="1" fontAlgn="base" hangingPunct="1">
        <a:spcBef>
          <a:spcPct val="20000"/>
        </a:spcBef>
        <a:spcAft>
          <a:spcPct val="0"/>
        </a:spcAft>
        <a:buChar char="»"/>
        <a:defRPr sz="14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5E9EFF">
                <a:alpha val="62000"/>
              </a:srgbClr>
            </a:gs>
            <a:gs pos="39999">
              <a:srgbClr val="85C2FF"/>
            </a:gs>
            <a:gs pos="70000">
              <a:srgbClr val="C4D6EB"/>
            </a:gs>
            <a:gs pos="100000">
              <a:srgbClr val="FFEBFA"/>
            </a:gs>
          </a:gsLst>
          <a:lin ang="11400000" scaled="0"/>
          <a:tileRect/>
        </a:gra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gradFill rotWithShape="1">
            <a:gsLst>
              <a:gs pos="0">
                <a:schemeClr val="bg1"/>
              </a:gs>
              <a:gs pos="100000">
                <a:srgbClr val="D9D9D9"/>
              </a:gs>
            </a:gsLst>
            <a:lin ang="5400000" scaled="1"/>
          </a:gradFill>
          <a:ln w="9525">
            <a:noFill/>
            <a:miter lim="800000"/>
            <a:headEnd/>
            <a:tailEnd/>
          </a:ln>
          <a:effectLst/>
        </p:spPr>
        <p:txBody>
          <a:bodyPr wrap="none" lIns="91430" tIns="45715" rIns="91430" bIns="45715" anchor="ctr"/>
          <a:lstStyle/>
          <a:p>
            <a:pPr algn="ctr"/>
            <a:endParaRPr lang="es-ES"/>
          </a:p>
        </p:txBody>
      </p:sp>
      <p:sp>
        <p:nvSpPr>
          <p:cNvPr id="9219" name="Rectangle 3"/>
          <p:cNvSpPr>
            <a:spLocks noChangeArrowheads="1"/>
          </p:cNvSpPr>
          <p:nvPr/>
        </p:nvSpPr>
        <p:spPr bwMode="auto">
          <a:xfrm>
            <a:off x="-93663" y="6453188"/>
            <a:ext cx="8532813" cy="366712"/>
          </a:xfrm>
          <a:prstGeom prst="rect">
            <a:avLst/>
          </a:prstGeom>
          <a:noFill/>
          <a:ln w="9525" algn="ctr">
            <a:noFill/>
            <a:miter lim="800000"/>
            <a:headEnd/>
            <a:tailEnd/>
          </a:ln>
          <a:effectLst/>
        </p:spPr>
        <p:txBody>
          <a:bodyPr lIns="0" tIns="0" rIns="0" bIns="0" anchor="ctr"/>
          <a:lstStyle/>
          <a:p>
            <a:pPr algn="r"/>
            <a:r>
              <a:rPr lang="en-GB" sz="1200">
                <a:solidFill>
                  <a:srgbClr val="4D4D4D"/>
                </a:solidFill>
                <a:latin typeface="Neo Sans" pitchFamily="34" charset="0"/>
              </a:rPr>
              <a:t>m62 visualcommunications is the global leader in presentation effectiveness, from offices in the UK, USA, and Singapore</a:t>
            </a:r>
          </a:p>
        </p:txBody>
      </p:sp>
      <p:pic>
        <p:nvPicPr>
          <p:cNvPr id="9220" name="Picture 4" descr="m62-logo">
            <a:hlinkClick r:id="rId13"/>
          </p:cNvPr>
          <p:cNvPicPr>
            <a:picLocks noChangeAspect="1" noChangeArrowheads="1"/>
          </p:cNvPicPr>
          <p:nvPr/>
        </p:nvPicPr>
        <p:blipFill>
          <a:blip r:embed="rId14" cstate="print"/>
          <a:srcRect/>
          <a:stretch>
            <a:fillRect/>
          </a:stretch>
        </p:blipFill>
        <p:spPr bwMode="auto">
          <a:xfrm>
            <a:off x="8502650" y="6484938"/>
            <a:ext cx="381000" cy="257175"/>
          </a:xfrm>
          <a:prstGeom prst="rect">
            <a:avLst/>
          </a:prstGeom>
          <a:noFill/>
        </p:spPr>
      </p:pic>
      <p:pic>
        <p:nvPicPr>
          <p:cNvPr id="9221" name="Picture 5" descr="1">
            <a:hlinkClick r:id="rId15"/>
          </p:cNvPr>
          <p:cNvPicPr>
            <a:picLocks noChangeAspect="1" noChangeArrowheads="1"/>
          </p:cNvPicPr>
          <p:nvPr/>
        </p:nvPicPr>
        <p:blipFill>
          <a:blip r:embed="rId16" cstate="print"/>
          <a:srcRect/>
          <a:stretch>
            <a:fillRect/>
          </a:stretch>
        </p:blipFill>
        <p:spPr bwMode="auto">
          <a:xfrm>
            <a:off x="260350" y="777875"/>
            <a:ext cx="2000250" cy="1457325"/>
          </a:xfrm>
          <a:prstGeom prst="rect">
            <a:avLst/>
          </a:prstGeom>
          <a:noFill/>
        </p:spPr>
      </p:pic>
      <p:pic>
        <p:nvPicPr>
          <p:cNvPr id="9222" name="Picture 6" descr="2">
            <a:hlinkClick r:id="rId17"/>
          </p:cNvPr>
          <p:cNvPicPr>
            <a:picLocks noChangeAspect="1" noChangeArrowheads="1"/>
          </p:cNvPicPr>
          <p:nvPr/>
        </p:nvPicPr>
        <p:blipFill>
          <a:blip r:embed="rId18" cstate="print"/>
          <a:srcRect/>
          <a:stretch>
            <a:fillRect/>
          </a:stretch>
        </p:blipFill>
        <p:spPr bwMode="auto">
          <a:xfrm>
            <a:off x="287338" y="2673350"/>
            <a:ext cx="2000250" cy="1457325"/>
          </a:xfrm>
          <a:prstGeom prst="rect">
            <a:avLst/>
          </a:prstGeom>
          <a:noFill/>
        </p:spPr>
      </p:pic>
      <p:pic>
        <p:nvPicPr>
          <p:cNvPr id="9223" name="Picture 7" descr="3">
            <a:hlinkClick r:id="rId19"/>
          </p:cNvPr>
          <p:cNvPicPr>
            <a:picLocks noChangeAspect="1" noChangeArrowheads="1"/>
          </p:cNvPicPr>
          <p:nvPr/>
        </p:nvPicPr>
        <p:blipFill>
          <a:blip r:embed="rId20" cstate="print"/>
          <a:srcRect/>
          <a:stretch>
            <a:fillRect/>
          </a:stretch>
        </p:blipFill>
        <p:spPr bwMode="auto">
          <a:xfrm>
            <a:off x="287338" y="4568825"/>
            <a:ext cx="2000250" cy="1457325"/>
          </a:xfrm>
          <a:prstGeom prst="rect">
            <a:avLst/>
          </a:prstGeom>
          <a:noFill/>
        </p:spPr>
      </p:pic>
      <p:sp>
        <p:nvSpPr>
          <p:cNvPr id="9224" name="Text Box 8">
            <a:hlinkClick r:id="rId15"/>
          </p:cNvPr>
          <p:cNvSpPr txBox="1">
            <a:spLocks noChangeArrowheads="1"/>
          </p:cNvSpPr>
          <p:nvPr/>
        </p:nvSpPr>
        <p:spPr bwMode="auto">
          <a:xfrm>
            <a:off x="379413" y="2290763"/>
            <a:ext cx="1636712" cy="212725"/>
          </a:xfrm>
          <a:prstGeom prst="rect">
            <a:avLst/>
          </a:prstGeom>
          <a:noFill/>
          <a:ln w="9525" algn="ctr">
            <a:noFill/>
            <a:miter lim="800000"/>
            <a:headEnd/>
            <a:tailEnd/>
          </a:ln>
          <a:effectLst/>
        </p:spPr>
        <p:txBody>
          <a:bodyPr wrap="none" lIns="0" tIns="0" rIns="0" bIns="0" anchor="ctr">
            <a:spAutoFit/>
          </a:bodyPr>
          <a:lstStyle/>
          <a:p>
            <a:r>
              <a:rPr lang="en-GB" sz="1400">
                <a:solidFill>
                  <a:srgbClr val="135971"/>
                </a:solidFill>
                <a:latin typeface="Neo Sans" pitchFamily="34" charset="0"/>
              </a:rPr>
              <a:t>Beyond Bullet Points</a:t>
            </a:r>
          </a:p>
        </p:txBody>
      </p:sp>
      <p:sp>
        <p:nvSpPr>
          <p:cNvPr id="9225" name="Text Box 9">
            <a:hlinkClick r:id="rId17"/>
          </p:cNvPr>
          <p:cNvSpPr txBox="1">
            <a:spLocks noChangeArrowheads="1"/>
          </p:cNvSpPr>
          <p:nvPr/>
        </p:nvSpPr>
        <p:spPr bwMode="auto">
          <a:xfrm>
            <a:off x="379413" y="4189413"/>
            <a:ext cx="1417637" cy="212725"/>
          </a:xfrm>
          <a:prstGeom prst="rect">
            <a:avLst/>
          </a:prstGeom>
          <a:noFill/>
          <a:ln w="9525" algn="ctr">
            <a:noFill/>
            <a:miter lim="800000"/>
            <a:headEnd/>
            <a:tailEnd/>
          </a:ln>
          <a:effectLst/>
        </p:spPr>
        <p:txBody>
          <a:bodyPr wrap="none" lIns="0" tIns="0" rIns="0" bIns="0" anchor="ctr">
            <a:spAutoFit/>
          </a:bodyPr>
          <a:lstStyle/>
          <a:p>
            <a:r>
              <a:rPr lang="en-GB" sz="1400">
                <a:solidFill>
                  <a:srgbClr val="135971"/>
                </a:solidFill>
                <a:latin typeface="Neo Sans" pitchFamily="34" charset="0"/>
              </a:rPr>
              <a:t>PowerPoint Slides</a:t>
            </a:r>
          </a:p>
        </p:txBody>
      </p:sp>
      <p:sp>
        <p:nvSpPr>
          <p:cNvPr id="9226" name="Text Box 10">
            <a:hlinkClick r:id="rId19"/>
          </p:cNvPr>
          <p:cNvSpPr txBox="1">
            <a:spLocks noChangeArrowheads="1"/>
          </p:cNvSpPr>
          <p:nvPr/>
        </p:nvSpPr>
        <p:spPr bwMode="auto">
          <a:xfrm>
            <a:off x="379413" y="6084888"/>
            <a:ext cx="1598612" cy="212725"/>
          </a:xfrm>
          <a:prstGeom prst="rect">
            <a:avLst/>
          </a:prstGeom>
          <a:noFill/>
          <a:ln w="9525" algn="ctr">
            <a:noFill/>
            <a:miter lim="800000"/>
            <a:headEnd/>
            <a:tailEnd/>
          </a:ln>
          <a:effectLst/>
        </p:spPr>
        <p:txBody>
          <a:bodyPr wrap="none" lIns="0" tIns="0" rIns="0" bIns="0" anchor="ctr">
            <a:spAutoFit/>
          </a:bodyPr>
          <a:lstStyle/>
          <a:p>
            <a:r>
              <a:rPr lang="en-GB" sz="1400">
                <a:solidFill>
                  <a:srgbClr val="135971"/>
                </a:solidFill>
                <a:latin typeface="Neo Sans" pitchFamily="34" charset="0"/>
              </a:rPr>
              <a:t>PowerPoint Training</a:t>
            </a:r>
          </a:p>
        </p:txBody>
      </p:sp>
      <p:pic>
        <p:nvPicPr>
          <p:cNvPr id="9227" name="Picture 11" descr="bg"/>
          <p:cNvPicPr>
            <a:picLocks noChangeAspect="1" noChangeArrowheads="1"/>
          </p:cNvPicPr>
          <p:nvPr/>
        </p:nvPicPr>
        <p:blipFill>
          <a:blip r:embed="rId21" cstate="print"/>
          <a:srcRect/>
          <a:stretch>
            <a:fillRect/>
          </a:stretch>
        </p:blipFill>
        <p:spPr bwMode="auto">
          <a:xfrm>
            <a:off x="2520950" y="777875"/>
            <a:ext cx="6362700" cy="5248275"/>
          </a:xfrm>
          <a:prstGeom prst="rect">
            <a:avLst/>
          </a:prstGeom>
          <a:noFill/>
        </p:spPr>
      </p:pic>
      <p:sp>
        <p:nvSpPr>
          <p:cNvPr id="9228" name="Text Box 12"/>
          <p:cNvSpPr txBox="1">
            <a:spLocks noChangeArrowheads="1"/>
          </p:cNvSpPr>
          <p:nvPr/>
        </p:nvSpPr>
        <p:spPr bwMode="auto">
          <a:xfrm>
            <a:off x="28575" y="188913"/>
            <a:ext cx="9115425" cy="366712"/>
          </a:xfrm>
          <a:prstGeom prst="rect">
            <a:avLst/>
          </a:prstGeom>
          <a:noFill/>
          <a:ln w="9525" algn="ctr">
            <a:noFill/>
            <a:miter lim="800000"/>
            <a:headEnd/>
            <a:tailEnd/>
          </a:ln>
          <a:effectLst/>
        </p:spPr>
        <p:txBody>
          <a:bodyPr lIns="0" tIns="0" rIns="0" bIns="0" anchor="ctr"/>
          <a:lstStyle/>
          <a:p>
            <a:pPr algn="ctr"/>
            <a:r>
              <a:rPr lang="en-GB" sz="2100">
                <a:solidFill>
                  <a:srgbClr val="333333"/>
                </a:solidFill>
                <a:latin typeface="Neo Sans" pitchFamily="34" charset="0"/>
              </a:rPr>
              <a:t>It’s not the </a:t>
            </a:r>
            <a:r>
              <a:rPr lang="en-GB" sz="2100" b="1">
                <a:solidFill>
                  <a:srgbClr val="333333"/>
                </a:solidFill>
                <a:latin typeface="Neo Sans" pitchFamily="34" charset="0"/>
              </a:rPr>
              <a:t>design</a:t>
            </a:r>
            <a:r>
              <a:rPr lang="en-GB" sz="2100">
                <a:solidFill>
                  <a:srgbClr val="333333"/>
                </a:solidFill>
                <a:latin typeface="Neo Sans" pitchFamily="34" charset="0"/>
              </a:rPr>
              <a:t> of your template, it’s what you </a:t>
            </a:r>
            <a:r>
              <a:rPr lang="en-GB" sz="2100" b="1">
                <a:solidFill>
                  <a:srgbClr val="333333"/>
                </a:solidFill>
                <a:latin typeface="Neo Sans" pitchFamily="34" charset="0"/>
              </a:rPr>
              <a:t>do with it</a:t>
            </a:r>
            <a:r>
              <a:rPr lang="en-GB" sz="2100">
                <a:solidFill>
                  <a:srgbClr val="333333"/>
                </a:solidFill>
                <a:latin typeface="Neo Sans" pitchFamily="34" charset="0"/>
              </a:rPr>
              <a:t> that counts</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fontAlgn="base">
        <a:spcBef>
          <a:spcPct val="0"/>
        </a:spcBef>
        <a:spcAft>
          <a:spcPct val="0"/>
        </a:spcAft>
        <a:defRPr sz="2000">
          <a:solidFill>
            <a:srgbClr val="333333"/>
          </a:solidFill>
          <a:latin typeface="+mj-lt"/>
          <a:ea typeface="+mj-ea"/>
          <a:cs typeface="+mj-cs"/>
        </a:defRPr>
      </a:lvl1pPr>
      <a:lvl2pPr algn="ctr" rtl="0" fontAlgn="base">
        <a:spcBef>
          <a:spcPct val="0"/>
        </a:spcBef>
        <a:spcAft>
          <a:spcPct val="0"/>
        </a:spcAft>
        <a:defRPr sz="2000">
          <a:solidFill>
            <a:srgbClr val="333333"/>
          </a:solidFill>
          <a:latin typeface="Neo Sans" pitchFamily="34" charset="0"/>
        </a:defRPr>
      </a:lvl2pPr>
      <a:lvl3pPr algn="ctr" rtl="0" fontAlgn="base">
        <a:spcBef>
          <a:spcPct val="0"/>
        </a:spcBef>
        <a:spcAft>
          <a:spcPct val="0"/>
        </a:spcAft>
        <a:defRPr sz="2000">
          <a:solidFill>
            <a:srgbClr val="333333"/>
          </a:solidFill>
          <a:latin typeface="Neo Sans" pitchFamily="34" charset="0"/>
        </a:defRPr>
      </a:lvl3pPr>
      <a:lvl4pPr algn="ctr" rtl="0" fontAlgn="base">
        <a:spcBef>
          <a:spcPct val="0"/>
        </a:spcBef>
        <a:spcAft>
          <a:spcPct val="0"/>
        </a:spcAft>
        <a:defRPr sz="2000">
          <a:solidFill>
            <a:srgbClr val="333333"/>
          </a:solidFill>
          <a:latin typeface="Neo Sans" pitchFamily="34" charset="0"/>
        </a:defRPr>
      </a:lvl4pPr>
      <a:lvl5pPr algn="ctr" rtl="0" fontAlgn="base">
        <a:spcBef>
          <a:spcPct val="0"/>
        </a:spcBef>
        <a:spcAft>
          <a:spcPct val="0"/>
        </a:spcAft>
        <a:defRPr sz="2000">
          <a:solidFill>
            <a:srgbClr val="333333"/>
          </a:solidFill>
          <a:latin typeface="Neo Sans" pitchFamily="34" charset="0"/>
        </a:defRPr>
      </a:lvl5pPr>
      <a:lvl6pPr marL="457200" algn="ctr" rtl="0" fontAlgn="base">
        <a:spcBef>
          <a:spcPct val="0"/>
        </a:spcBef>
        <a:spcAft>
          <a:spcPct val="0"/>
        </a:spcAft>
        <a:defRPr sz="2000">
          <a:solidFill>
            <a:srgbClr val="333333"/>
          </a:solidFill>
          <a:latin typeface="Neo Sans" pitchFamily="34" charset="0"/>
        </a:defRPr>
      </a:lvl6pPr>
      <a:lvl7pPr marL="914400" algn="ctr" rtl="0" fontAlgn="base">
        <a:spcBef>
          <a:spcPct val="0"/>
        </a:spcBef>
        <a:spcAft>
          <a:spcPct val="0"/>
        </a:spcAft>
        <a:defRPr sz="2000">
          <a:solidFill>
            <a:srgbClr val="333333"/>
          </a:solidFill>
          <a:latin typeface="Neo Sans" pitchFamily="34" charset="0"/>
        </a:defRPr>
      </a:lvl7pPr>
      <a:lvl8pPr marL="1371600" algn="ctr" rtl="0" fontAlgn="base">
        <a:spcBef>
          <a:spcPct val="0"/>
        </a:spcBef>
        <a:spcAft>
          <a:spcPct val="0"/>
        </a:spcAft>
        <a:defRPr sz="2000">
          <a:solidFill>
            <a:srgbClr val="333333"/>
          </a:solidFill>
          <a:latin typeface="Neo Sans" pitchFamily="34" charset="0"/>
        </a:defRPr>
      </a:lvl8pPr>
      <a:lvl9pPr marL="1828800" algn="ctr" rtl="0" fontAlgn="base">
        <a:spcBef>
          <a:spcPct val="0"/>
        </a:spcBef>
        <a:spcAft>
          <a:spcPct val="0"/>
        </a:spcAft>
        <a:defRPr sz="2000">
          <a:solidFill>
            <a:srgbClr val="333333"/>
          </a:solidFill>
          <a:latin typeface="Neo Sans"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colfecar.org.co/EMPRESAPARAHACERINDUSTRIA.pdf" TargetMode="External"/><Relationship Id="rId3" Type="http://schemas.openxmlformats.org/officeDocument/2006/relationships/hyperlink" Target="http://www.neoris.com/Upload/docCountries/Logicel.pdf" TargetMode="External"/><Relationship Id="rId7" Type="http://schemas.openxmlformats.org/officeDocument/2006/relationships/hyperlink" Target="http://www.mintransporte.gov.co/descargar.php?id=455" TargetMode="Externa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s://www.u-cursos.cl/ingenieria/2011/1/IN3701/1/material_docente/previsualizar?id_material=343094" TargetMode="External"/><Relationship Id="rId5" Type="http://schemas.openxmlformats.org/officeDocument/2006/relationships/hyperlink" Target="http://www.ucema.edu.ar/~alebus/optim/PROLIN.PPT" TargetMode="External"/><Relationship Id="rId4" Type="http://schemas.openxmlformats.org/officeDocument/2006/relationships/hyperlink" Target="http://www.ampl.com/"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webpicking.com/hojas/coppead2.htm" TargetMode="External"/><Relationship Id="rId7" Type="http://schemas.openxmlformats.org/officeDocument/2006/relationships/hyperlink" Target="http://www.cci.org.co/cci/cci_x/Sim/Manuales/Logistica%20exportadora/Conservac_empaque_transp/transpack29b.htm" TargetMode="Externa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www.mintransporte.gov.co/descargar.php?id=455" TargetMode="External"/><Relationship Id="rId5" Type="http://schemas.openxmlformats.org/officeDocument/2006/relationships/hyperlink" Target="http://www.mintransporte.gov.co/descargar.php?id=475" TargetMode="External"/><Relationship Id="rId4" Type="http://schemas.openxmlformats.org/officeDocument/2006/relationships/hyperlink" Target="http://pisis.unalmed.edu.co/cursos/material/3004642/1/GUIA_AMPL_08.pdf"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icicm.com/files/SERVICIOS_TRANSPORTE_P.docx" TargetMode="External"/><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hyperlink" Target="http://www.casaroca.org/Antigua_pagina/Bogota/IBLI/nehemias/TRANSPORTE.ppt"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14348" y="1357298"/>
            <a:ext cx="7772400" cy="1470025"/>
          </a:xfrm>
        </p:spPr>
        <p:txBody>
          <a:bodyPr/>
          <a:lstStyle/>
          <a:p>
            <a:r>
              <a:rPr lang="es-CO" dirty="0" smtClean="0"/>
              <a:t>FORMULACIÓN DE UNA METODOLOGÍA PARA LA SELECCIÓN DE UNA FLOTA DE VEHÍCULOS EN UN CASO PROPUESTO</a:t>
            </a:r>
            <a:endParaRPr lang="es-ES" dirty="0"/>
          </a:p>
        </p:txBody>
      </p:sp>
      <p:sp>
        <p:nvSpPr>
          <p:cNvPr id="2051" name="Rectangle 3"/>
          <p:cNvSpPr>
            <a:spLocks noGrp="1" noChangeArrowheads="1"/>
          </p:cNvSpPr>
          <p:nvPr>
            <p:ph type="subTitle" idx="1"/>
          </p:nvPr>
        </p:nvSpPr>
        <p:spPr>
          <a:xfrm>
            <a:off x="1371600" y="3886200"/>
            <a:ext cx="6915176" cy="2114568"/>
          </a:xfrm>
        </p:spPr>
        <p:txBody>
          <a:bodyPr/>
          <a:lstStyle/>
          <a:p>
            <a:pPr algn="r"/>
            <a:endParaRPr lang="es-ES" dirty="0" smtClean="0"/>
          </a:p>
          <a:p>
            <a:pPr algn="r"/>
            <a:endParaRPr lang="es-ES" dirty="0" smtClean="0"/>
          </a:p>
          <a:p>
            <a:pPr algn="r"/>
            <a:r>
              <a:rPr lang="es-ES" dirty="0" smtClean="0"/>
              <a:t>Fabián Andrés Pérez Delgado</a:t>
            </a:r>
          </a:p>
          <a:p>
            <a:pPr algn="r"/>
            <a:r>
              <a:rPr lang="es-ES" dirty="0" smtClean="0"/>
              <a:t>Director: Julio César Londoño </a:t>
            </a:r>
          </a:p>
          <a:p>
            <a:pPr algn="r"/>
            <a:endParaRPr lang="es-ES" dirty="0" smtClean="0"/>
          </a:p>
          <a:p>
            <a:pPr algn="r"/>
            <a:endParaRPr lang="es-ES" dirty="0" smtClean="0"/>
          </a:p>
        </p:txBody>
      </p:sp>
      <p:pic>
        <p:nvPicPr>
          <p:cNvPr id="1026" name="Picture 2"/>
          <p:cNvPicPr>
            <a:picLocks noChangeAspect="1" noChangeArrowheads="1"/>
          </p:cNvPicPr>
          <p:nvPr/>
        </p:nvPicPr>
        <p:blipFill>
          <a:blip r:embed="rId2" cstate="print"/>
          <a:srcRect/>
          <a:stretch>
            <a:fillRect/>
          </a:stretch>
        </p:blipFill>
        <p:spPr bwMode="auto">
          <a:xfrm>
            <a:off x="-32" y="47605"/>
            <a:ext cx="609600" cy="52387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8572528" y="33318"/>
            <a:ext cx="509588" cy="609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pPr marL="457200" indent="-457200"/>
            <a:r>
              <a:rPr lang="en-GB" b="1" dirty="0" smtClean="0"/>
              <a:t>CASO DE ESTUDIO</a:t>
            </a:r>
            <a:endParaRPr lang="en-GB" b="1" dirty="0"/>
          </a:p>
        </p:txBody>
      </p:sp>
      <p:sp>
        <p:nvSpPr>
          <p:cNvPr id="7171" name="Rectangle 3"/>
          <p:cNvSpPr>
            <a:spLocks noGrp="1" noChangeArrowheads="1"/>
          </p:cNvSpPr>
          <p:nvPr>
            <p:ph type="body" idx="1"/>
          </p:nvPr>
        </p:nvSpPr>
        <p:spPr/>
        <p:txBody>
          <a:bodyPr/>
          <a:lstStyle/>
          <a:p>
            <a:pPr algn="just"/>
            <a:r>
              <a:rPr lang="es-ES" sz="2000" dirty="0" smtClean="0">
                <a:solidFill>
                  <a:srgbClr val="030611"/>
                </a:solidFill>
              </a:rPr>
              <a:t>Despacho 16 clientes para la ciudad de Cali.</a:t>
            </a:r>
          </a:p>
          <a:p>
            <a:pPr algn="just"/>
            <a:r>
              <a:rPr lang="es-ES" sz="2000" dirty="0" smtClean="0">
                <a:solidFill>
                  <a:srgbClr val="030611"/>
                </a:solidFill>
              </a:rPr>
              <a:t>Coordenadas de ubicación clientes Cali y Gráfico.</a:t>
            </a: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r>
              <a:rPr lang="es-ES" sz="2000" dirty="0" smtClean="0">
                <a:solidFill>
                  <a:srgbClr val="030611"/>
                </a:solidFill>
              </a:rPr>
              <a:t>Despacho a un CD para la ciudad de Bogotá, consideración viajes vacios. </a:t>
            </a:r>
          </a:p>
          <a:p>
            <a:pPr algn="just">
              <a:buNone/>
            </a:pPr>
            <a:endParaRPr lang="es-ES" sz="2800" dirty="0">
              <a:solidFill>
                <a:srgbClr val="030611"/>
              </a:solidFill>
            </a:endParaRPr>
          </a:p>
        </p:txBody>
      </p:sp>
      <p:pic>
        <p:nvPicPr>
          <p:cNvPr id="2050" name="Picture 2"/>
          <p:cNvPicPr>
            <a:picLocks noChangeAspect="1" noChangeArrowheads="1"/>
          </p:cNvPicPr>
          <p:nvPr/>
        </p:nvPicPr>
        <p:blipFill>
          <a:blip r:embed="rId3"/>
          <a:srcRect/>
          <a:stretch>
            <a:fillRect/>
          </a:stretch>
        </p:blipFill>
        <p:spPr bwMode="auto">
          <a:xfrm>
            <a:off x="642910" y="1714488"/>
            <a:ext cx="3786214" cy="3323068"/>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5000628" y="1714488"/>
            <a:ext cx="3214710" cy="3347511"/>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pPr marL="457200" indent="-457200"/>
            <a:r>
              <a:rPr lang="en-GB" b="1" dirty="0" smtClean="0"/>
              <a:t>CASO DE ESTUDIO</a:t>
            </a:r>
            <a:endParaRPr lang="en-GB" b="1" dirty="0"/>
          </a:p>
        </p:txBody>
      </p:sp>
      <p:sp>
        <p:nvSpPr>
          <p:cNvPr id="7171" name="Rectangle 3"/>
          <p:cNvSpPr>
            <a:spLocks noGrp="1" noChangeArrowheads="1"/>
          </p:cNvSpPr>
          <p:nvPr>
            <p:ph type="body" idx="1"/>
          </p:nvPr>
        </p:nvSpPr>
        <p:spPr/>
        <p:txBody>
          <a:bodyPr/>
          <a:lstStyle/>
          <a:p>
            <a:pPr algn="just">
              <a:buNone/>
            </a:pPr>
            <a:r>
              <a:rPr lang="es-ES" sz="2000" dirty="0" smtClean="0">
                <a:solidFill>
                  <a:srgbClr val="030611"/>
                </a:solidFill>
              </a:rPr>
              <a:t>Tipos de vehículos</a:t>
            </a:r>
          </a:p>
          <a:p>
            <a:pPr algn="just">
              <a:buNone/>
            </a:pPr>
            <a:r>
              <a:rPr lang="es-ES" sz="2000" dirty="0" smtClean="0">
                <a:solidFill>
                  <a:srgbClr val="030611"/>
                </a:solidFill>
              </a:rPr>
              <a:t>	• Turbo: Camión de 4,5 metros (largo </a:t>
            </a:r>
            <a:r>
              <a:rPr lang="es-ES" sz="2000" dirty="0" err="1" smtClean="0">
                <a:solidFill>
                  <a:srgbClr val="030611"/>
                </a:solidFill>
              </a:rPr>
              <a:t>carrozable</a:t>
            </a:r>
            <a:r>
              <a:rPr lang="es-ES" sz="2000" dirty="0" smtClean="0">
                <a:solidFill>
                  <a:srgbClr val="030611"/>
                </a:solidFill>
              </a:rPr>
              <a:t>) que puede cargar máximo 4 toneladas.</a:t>
            </a:r>
          </a:p>
          <a:p>
            <a:pPr algn="just">
              <a:buNone/>
            </a:pPr>
            <a:r>
              <a:rPr lang="es-ES" sz="2000" dirty="0" smtClean="0">
                <a:solidFill>
                  <a:srgbClr val="030611"/>
                </a:solidFill>
              </a:rPr>
              <a:t>	• Cargo: Camión de 5,3 a 6 metros (largo </a:t>
            </a:r>
            <a:r>
              <a:rPr lang="es-ES" sz="2000" dirty="0" err="1" smtClean="0">
                <a:solidFill>
                  <a:srgbClr val="030611"/>
                </a:solidFill>
              </a:rPr>
              <a:t>carrozable</a:t>
            </a:r>
            <a:r>
              <a:rPr lang="es-ES" sz="2000" dirty="0" smtClean="0">
                <a:solidFill>
                  <a:srgbClr val="030611"/>
                </a:solidFill>
              </a:rPr>
              <a:t>) que puede cargar máximo 4,5 Toneladas.</a:t>
            </a:r>
          </a:p>
          <a:p>
            <a:pPr algn="just">
              <a:buNone/>
            </a:pPr>
            <a:r>
              <a:rPr lang="es-ES" sz="2000" dirty="0" smtClean="0">
                <a:solidFill>
                  <a:srgbClr val="030611"/>
                </a:solidFill>
              </a:rPr>
              <a:t>	• Sencillo: Camión de 6 a 7 metros (largo </a:t>
            </a:r>
            <a:r>
              <a:rPr lang="es-ES" sz="2000" dirty="0" err="1" smtClean="0">
                <a:solidFill>
                  <a:srgbClr val="030611"/>
                </a:solidFill>
              </a:rPr>
              <a:t>carrozable</a:t>
            </a:r>
            <a:r>
              <a:rPr lang="es-ES" sz="2000" dirty="0" smtClean="0">
                <a:solidFill>
                  <a:srgbClr val="030611"/>
                </a:solidFill>
              </a:rPr>
              <a:t>) que puede cargar máximo 8 Toneladas.</a:t>
            </a:r>
          </a:p>
          <a:p>
            <a:pPr algn="just">
              <a:buNone/>
            </a:pPr>
            <a:endParaRPr lang="es-ES" sz="2000" dirty="0" smtClean="0">
              <a:solidFill>
                <a:srgbClr val="030611"/>
              </a:solidFill>
            </a:endParaRPr>
          </a:p>
          <a:p>
            <a:pPr algn="just">
              <a:buNone/>
            </a:pPr>
            <a:r>
              <a:rPr lang="es-ES" sz="2000" dirty="0" smtClean="0">
                <a:solidFill>
                  <a:srgbClr val="030611"/>
                </a:solidFill>
              </a:rPr>
              <a:t>Costos transporte subcontratado (Aumento Flete FDM)</a:t>
            </a:r>
          </a:p>
          <a:p>
            <a:pPr algn="just">
              <a:buNone/>
            </a:pPr>
            <a:endParaRPr lang="es-ES" sz="2800" dirty="0" smtClean="0">
              <a:solidFill>
                <a:srgbClr val="030611"/>
              </a:solidFill>
            </a:endParaRPr>
          </a:p>
          <a:p>
            <a:pPr algn="just">
              <a:buNone/>
            </a:pPr>
            <a:endParaRPr lang="es-ES" sz="2800" dirty="0" smtClean="0">
              <a:solidFill>
                <a:srgbClr val="030611"/>
              </a:solidFill>
            </a:endParaRPr>
          </a:p>
          <a:p>
            <a:pPr algn="just">
              <a:buNone/>
            </a:pPr>
            <a:endParaRPr lang="es-ES" sz="2800" dirty="0">
              <a:solidFill>
                <a:srgbClr val="030611"/>
              </a:solidFill>
            </a:endParaRPr>
          </a:p>
        </p:txBody>
      </p:sp>
      <p:sp>
        <p:nvSpPr>
          <p:cNvPr id="8" name="7 CuadroTexto"/>
          <p:cNvSpPr txBox="1"/>
          <p:nvPr/>
        </p:nvSpPr>
        <p:spPr>
          <a:xfrm>
            <a:off x="6500794" y="6215082"/>
            <a:ext cx="2643206" cy="338554"/>
          </a:xfrm>
          <a:prstGeom prst="rect">
            <a:avLst/>
          </a:prstGeom>
          <a:noFill/>
        </p:spPr>
        <p:txBody>
          <a:bodyPr wrap="square" rtlCol="0">
            <a:spAutoFit/>
          </a:bodyPr>
          <a:lstStyle/>
          <a:p>
            <a:pPr algn="r"/>
            <a:r>
              <a:rPr lang="es-ES" sz="1600" dirty="0" smtClean="0">
                <a:solidFill>
                  <a:schemeClr val="bg1"/>
                </a:solidFill>
              </a:rPr>
              <a:t>*FDM: Fin de mes</a:t>
            </a:r>
            <a:endParaRPr lang="es-ES" sz="1600" dirty="0">
              <a:solidFill>
                <a:schemeClr val="bg1"/>
              </a:solidFill>
            </a:endParaRPr>
          </a:p>
        </p:txBody>
      </p:sp>
      <p:pic>
        <p:nvPicPr>
          <p:cNvPr id="614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4005063"/>
            <a:ext cx="7200800" cy="1853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pPr marL="457200" indent="-457200"/>
            <a:r>
              <a:rPr lang="en-GB" b="1" dirty="0" smtClean="0"/>
              <a:t>CASO DE ESTUDIO</a:t>
            </a:r>
            <a:endParaRPr lang="en-GB" b="1" dirty="0"/>
          </a:p>
        </p:txBody>
      </p:sp>
      <p:sp>
        <p:nvSpPr>
          <p:cNvPr id="7171" name="Rectangle 3"/>
          <p:cNvSpPr>
            <a:spLocks noGrp="1" noChangeArrowheads="1"/>
          </p:cNvSpPr>
          <p:nvPr>
            <p:ph type="body" idx="1"/>
          </p:nvPr>
        </p:nvSpPr>
        <p:spPr>
          <a:xfrm>
            <a:off x="107950" y="714357"/>
            <a:ext cx="8902700" cy="4976832"/>
          </a:xfrm>
        </p:spPr>
        <p:txBody>
          <a:bodyPr/>
          <a:lstStyle/>
          <a:p>
            <a:pPr algn="just">
              <a:buNone/>
            </a:pPr>
            <a:r>
              <a:rPr lang="es-ES" sz="2000" dirty="0" smtClean="0">
                <a:solidFill>
                  <a:srgbClr val="030611"/>
                </a:solidFill>
              </a:rPr>
              <a:t>Costos transporte propio</a:t>
            </a:r>
          </a:p>
          <a:p>
            <a:pPr algn="just">
              <a:buNone/>
            </a:pPr>
            <a:endParaRPr lang="es-ES" sz="2800" dirty="0" smtClean="0">
              <a:solidFill>
                <a:srgbClr val="030611"/>
              </a:solidFill>
            </a:endParaRPr>
          </a:p>
          <a:p>
            <a:pPr algn="just">
              <a:buNone/>
            </a:pPr>
            <a:endParaRPr lang="es-ES" sz="2800" dirty="0" smtClean="0">
              <a:solidFill>
                <a:srgbClr val="030611"/>
              </a:solidFill>
            </a:endParaRPr>
          </a:p>
          <a:p>
            <a:pPr algn="just">
              <a:buNone/>
            </a:pPr>
            <a:endParaRPr lang="es-ES" sz="2800" dirty="0" smtClean="0">
              <a:solidFill>
                <a:srgbClr val="030611"/>
              </a:solidFill>
            </a:endParaRPr>
          </a:p>
          <a:p>
            <a:pPr algn="just">
              <a:buNone/>
            </a:pPr>
            <a:endParaRPr lang="es-ES" sz="2800" dirty="0">
              <a:solidFill>
                <a:srgbClr val="030611"/>
              </a:solidFill>
            </a:endParaRPr>
          </a:p>
        </p:txBody>
      </p:sp>
      <p:pic>
        <p:nvPicPr>
          <p:cNvPr id="1028" name="Picture 4"/>
          <p:cNvPicPr>
            <a:picLocks noChangeAspect="1" noChangeArrowheads="1"/>
          </p:cNvPicPr>
          <p:nvPr/>
        </p:nvPicPr>
        <p:blipFill>
          <a:blip r:embed="rId3"/>
          <a:srcRect/>
          <a:stretch>
            <a:fillRect/>
          </a:stretch>
        </p:blipFill>
        <p:spPr bwMode="auto">
          <a:xfrm>
            <a:off x="1571604" y="1142984"/>
            <a:ext cx="6143668" cy="5464230"/>
          </a:xfrm>
          <a:prstGeom prst="rect">
            <a:avLst/>
          </a:prstGeom>
          <a:noFill/>
          <a:ln w="9525">
            <a:noFill/>
            <a:miter lim="800000"/>
            <a:headEnd/>
            <a:tailEnd/>
          </a:ln>
          <a:effectLst/>
        </p:spPr>
      </p:pic>
      <p:sp>
        <p:nvSpPr>
          <p:cNvPr id="8" name="7 Rectángulo"/>
          <p:cNvSpPr/>
          <p:nvPr/>
        </p:nvSpPr>
        <p:spPr>
          <a:xfrm>
            <a:off x="1357290" y="1142984"/>
            <a:ext cx="214314" cy="5429288"/>
          </a:xfrm>
          <a:prstGeom prst="rect">
            <a:avLst/>
          </a:prstGeom>
          <a:solidFill>
            <a:schemeClr val="accent2">
              <a:lumMod val="50000"/>
            </a:schemeClr>
          </a:solid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ES" sz="1000" b="1" dirty="0" smtClean="0">
                <a:solidFill>
                  <a:schemeClr val="tx2"/>
                </a:solidFill>
              </a:rPr>
              <a:t>ENTRADA DE DATOS DE COSTOS POR TIPO DE VEHÍCULO</a:t>
            </a:r>
            <a:endParaRPr lang="es-ES" sz="1000" b="1" dirty="0">
              <a:solidFill>
                <a:schemeClr val="tx2"/>
              </a:solidFill>
            </a:endParaRPr>
          </a:p>
        </p:txBody>
      </p:sp>
      <p:sp>
        <p:nvSpPr>
          <p:cNvPr id="10" name="9 Rectángulo"/>
          <p:cNvSpPr/>
          <p:nvPr/>
        </p:nvSpPr>
        <p:spPr>
          <a:xfrm>
            <a:off x="7929586" y="5929330"/>
            <a:ext cx="1000132" cy="923330"/>
          </a:xfrm>
          <a:prstGeom prst="rect">
            <a:avLst/>
          </a:prstGeom>
        </p:spPr>
        <p:txBody>
          <a:bodyPr wrap="square">
            <a:spAutoFit/>
          </a:bodyPr>
          <a:lstStyle/>
          <a:p>
            <a:pPr algn="r"/>
            <a:r>
              <a:rPr lang="es-ES" sz="900" dirty="0" smtClean="0">
                <a:solidFill>
                  <a:schemeClr val="tx2"/>
                </a:solidFill>
              </a:rPr>
              <a:t>Tomado y adaptado de Revista </a:t>
            </a:r>
            <a:r>
              <a:rPr lang="es-ES" sz="900" dirty="0" err="1" smtClean="0">
                <a:solidFill>
                  <a:schemeClr val="tx2"/>
                </a:solidFill>
              </a:rPr>
              <a:t>Tecnologística</a:t>
            </a:r>
            <a:r>
              <a:rPr lang="es-ES" sz="900" dirty="0" smtClean="0">
                <a:solidFill>
                  <a:schemeClr val="tx2"/>
                </a:solidFill>
              </a:rPr>
              <a:t>, Año VI, N.62, Enero 2001</a:t>
            </a:r>
            <a:r>
              <a:rPr lang="es-ES" sz="900" dirty="0" smtClean="0"/>
              <a:t>.</a:t>
            </a:r>
            <a:endParaRPr lang="es-ES" sz="9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1" name="Rectangle 3"/>
          <p:cNvSpPr>
            <a:spLocks noGrp="1" noChangeArrowheads="1"/>
          </p:cNvSpPr>
          <p:nvPr>
            <p:ph type="body" idx="1"/>
          </p:nvPr>
        </p:nvSpPr>
        <p:spPr>
          <a:xfrm>
            <a:off x="107950" y="714357"/>
            <a:ext cx="8902700" cy="4976832"/>
          </a:xfrm>
        </p:spPr>
        <p:txBody>
          <a:bodyPr/>
          <a:lstStyle/>
          <a:p>
            <a:pPr algn="just">
              <a:buNone/>
            </a:pPr>
            <a:r>
              <a:rPr lang="es-ES" sz="2000" dirty="0" smtClean="0">
                <a:solidFill>
                  <a:srgbClr val="030611"/>
                </a:solidFill>
              </a:rPr>
              <a:t>Costos transporte propio (Clasificación - Salida de datos).</a:t>
            </a:r>
          </a:p>
          <a:p>
            <a:pPr algn="just"/>
            <a:r>
              <a:rPr lang="es-ES" sz="2000" dirty="0" smtClean="0">
                <a:solidFill>
                  <a:srgbClr val="030611"/>
                </a:solidFill>
              </a:rPr>
              <a:t>Costos fijos: Costos mensuales.</a:t>
            </a: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r>
              <a:rPr lang="es-ES" sz="2000" dirty="0" smtClean="0">
                <a:solidFill>
                  <a:srgbClr val="030611"/>
                </a:solidFill>
              </a:rPr>
              <a:t>Costos variables: Costos relacionados con la distancia recorrida.</a:t>
            </a: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endParaRPr lang="es-ES" sz="2000" dirty="0" smtClean="0">
              <a:solidFill>
                <a:srgbClr val="030611"/>
              </a:solidFill>
            </a:endParaRPr>
          </a:p>
          <a:p>
            <a:pPr algn="just"/>
            <a:r>
              <a:rPr lang="es-ES" sz="2000" dirty="0" smtClean="0">
                <a:solidFill>
                  <a:srgbClr val="030611"/>
                </a:solidFill>
              </a:rPr>
              <a:t>Costos peajes y viáticos.</a:t>
            </a:r>
            <a:endParaRPr lang="es-ES" sz="2000" dirty="0">
              <a:solidFill>
                <a:srgbClr val="030611"/>
              </a:solidFill>
            </a:endParaRPr>
          </a:p>
        </p:txBody>
      </p:sp>
      <p:pic>
        <p:nvPicPr>
          <p:cNvPr id="2050" name="Picture 2"/>
          <p:cNvPicPr>
            <a:picLocks noChangeAspect="1" noChangeArrowheads="1"/>
          </p:cNvPicPr>
          <p:nvPr/>
        </p:nvPicPr>
        <p:blipFill>
          <a:blip r:embed="rId3"/>
          <a:srcRect/>
          <a:stretch>
            <a:fillRect/>
          </a:stretch>
        </p:blipFill>
        <p:spPr bwMode="auto">
          <a:xfrm>
            <a:off x="2000232" y="1571612"/>
            <a:ext cx="5419725" cy="19812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2071670" y="4143380"/>
            <a:ext cx="5419725" cy="1381125"/>
          </a:xfrm>
          <a:prstGeom prst="rect">
            <a:avLst/>
          </a:prstGeom>
          <a:noFill/>
          <a:ln w="9525">
            <a:noFill/>
            <a:miter lim="800000"/>
            <a:headEnd/>
            <a:tailEnd/>
          </a:ln>
          <a:effectLst/>
        </p:spPr>
      </p:pic>
      <p:sp>
        <p:nvSpPr>
          <p:cNvPr id="9" name="8 Rectángulo"/>
          <p:cNvSpPr/>
          <p:nvPr/>
        </p:nvSpPr>
        <p:spPr>
          <a:xfrm>
            <a:off x="4929190" y="6429396"/>
            <a:ext cx="4071934" cy="230832"/>
          </a:xfrm>
          <a:prstGeom prst="rect">
            <a:avLst/>
          </a:prstGeom>
        </p:spPr>
        <p:txBody>
          <a:bodyPr wrap="square">
            <a:spAutoFit/>
          </a:bodyPr>
          <a:lstStyle/>
          <a:p>
            <a:pPr algn="r"/>
            <a:r>
              <a:rPr lang="es-ES" sz="900" dirty="0" smtClean="0">
                <a:solidFill>
                  <a:schemeClr val="tx2"/>
                </a:solidFill>
              </a:rPr>
              <a:t>Tomado y adaptado de Revista </a:t>
            </a:r>
            <a:r>
              <a:rPr lang="es-ES" sz="900" dirty="0" err="1" smtClean="0">
                <a:solidFill>
                  <a:schemeClr val="tx2"/>
                </a:solidFill>
              </a:rPr>
              <a:t>Tecnologística</a:t>
            </a:r>
            <a:r>
              <a:rPr lang="es-ES" sz="900" dirty="0" smtClean="0">
                <a:solidFill>
                  <a:schemeClr val="tx2"/>
                </a:solidFill>
              </a:rPr>
              <a:t>, Año VI, N.62, Enero 2001</a:t>
            </a:r>
            <a:r>
              <a:rPr lang="es-ES" sz="900" dirty="0" smtClean="0"/>
              <a:t>.</a:t>
            </a:r>
            <a:endParaRPr lang="es-ES" sz="900" dirty="0"/>
          </a:p>
        </p:txBody>
      </p:sp>
      <p:sp>
        <p:nvSpPr>
          <p:cNvPr id="10" name="9 Título"/>
          <p:cNvSpPr>
            <a:spLocks noGrp="1"/>
          </p:cNvSpPr>
          <p:nvPr>
            <p:ph type="title"/>
          </p:nvPr>
        </p:nvSpPr>
        <p:spPr/>
        <p:txBody>
          <a:bodyPr/>
          <a:lstStyle/>
          <a:p>
            <a:r>
              <a:rPr lang="es-ES" b="1" dirty="0" smtClean="0"/>
              <a:t>CASO DE ESTUDIO</a:t>
            </a:r>
            <a:endParaRPr lang="es-ES"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1" name="Rectangle 3"/>
          <p:cNvSpPr>
            <a:spLocks noGrp="1" noChangeArrowheads="1"/>
          </p:cNvSpPr>
          <p:nvPr>
            <p:ph type="body" idx="1"/>
          </p:nvPr>
        </p:nvSpPr>
        <p:spPr>
          <a:xfrm>
            <a:off x="142844" y="857232"/>
            <a:ext cx="8759856" cy="4976832"/>
          </a:xfrm>
        </p:spPr>
        <p:txBody>
          <a:bodyPr/>
          <a:lstStyle/>
          <a:p>
            <a:pPr algn="just">
              <a:buNone/>
            </a:pPr>
            <a:r>
              <a:rPr lang="es-ES" sz="1800" dirty="0" smtClean="0">
                <a:solidFill>
                  <a:srgbClr val="030611"/>
                </a:solidFill>
              </a:rPr>
              <a:t>OBJETIVOS:</a:t>
            </a:r>
          </a:p>
          <a:p>
            <a:pPr algn="just"/>
            <a:r>
              <a:rPr lang="es-ES" sz="1800" dirty="0" smtClean="0">
                <a:solidFill>
                  <a:srgbClr val="030611"/>
                </a:solidFill>
              </a:rPr>
              <a:t>Encontrar rutas adecuadas teniendo en cuenta los tres tipos de vehículos con sus características.</a:t>
            </a:r>
          </a:p>
          <a:p>
            <a:pPr algn="just"/>
            <a:r>
              <a:rPr lang="es-ES" sz="1800" dirty="0" smtClean="0">
                <a:solidFill>
                  <a:srgbClr val="030611"/>
                </a:solidFill>
              </a:rPr>
              <a:t>Conocer la distancia recorrida en Kilómetros por ruta.</a:t>
            </a:r>
          </a:p>
          <a:p>
            <a:pPr algn="just">
              <a:buNone/>
            </a:pPr>
            <a:endParaRPr lang="es-ES" sz="1800" dirty="0" smtClean="0">
              <a:solidFill>
                <a:srgbClr val="030611"/>
              </a:solidFill>
            </a:endParaRPr>
          </a:p>
          <a:p>
            <a:pPr algn="just">
              <a:buNone/>
            </a:pPr>
            <a:r>
              <a:rPr lang="es-ES" sz="1800" dirty="0" smtClean="0">
                <a:solidFill>
                  <a:srgbClr val="030611"/>
                </a:solidFill>
              </a:rPr>
              <a:t>RUTEO DE VEHÍCULOS-CALI</a:t>
            </a:r>
          </a:p>
          <a:p>
            <a:pPr algn="just">
              <a:buNone/>
            </a:pPr>
            <a:endParaRPr lang="es-ES" sz="1800" dirty="0" smtClean="0">
              <a:solidFill>
                <a:srgbClr val="030611"/>
              </a:solidFill>
            </a:endParaRPr>
          </a:p>
          <a:p>
            <a:pPr algn="just"/>
            <a:r>
              <a:rPr lang="es-ES" sz="1800" dirty="0" smtClean="0">
                <a:solidFill>
                  <a:srgbClr val="030611"/>
                </a:solidFill>
              </a:rPr>
              <a:t>Uso del módulo </a:t>
            </a:r>
            <a:r>
              <a:rPr lang="es-ES" sz="1800" dirty="0" err="1" smtClean="0">
                <a:solidFill>
                  <a:srgbClr val="030611"/>
                </a:solidFill>
              </a:rPr>
              <a:t>Router</a:t>
            </a:r>
            <a:r>
              <a:rPr lang="es-ES" sz="1800" dirty="0" smtClean="0">
                <a:solidFill>
                  <a:srgbClr val="030611"/>
                </a:solidFill>
              </a:rPr>
              <a:t> de </a:t>
            </a:r>
            <a:r>
              <a:rPr lang="es-ES" sz="1800" dirty="0" err="1" smtClean="0">
                <a:solidFill>
                  <a:srgbClr val="030611"/>
                </a:solidFill>
              </a:rPr>
              <a:t>LogWare</a:t>
            </a:r>
            <a:r>
              <a:rPr lang="es-ES" sz="1800" dirty="0" smtClean="0">
                <a:solidFill>
                  <a:srgbClr val="030611"/>
                </a:solidFill>
              </a:rPr>
              <a:t>.</a:t>
            </a:r>
          </a:p>
          <a:p>
            <a:pPr algn="just"/>
            <a:r>
              <a:rPr lang="es-ES" sz="1800" dirty="0" smtClean="0">
                <a:solidFill>
                  <a:srgbClr val="030611"/>
                </a:solidFill>
              </a:rPr>
              <a:t>Generación tabla de rutas Cali.</a:t>
            </a:r>
          </a:p>
          <a:p>
            <a:pPr algn="just"/>
            <a:endParaRPr lang="es-ES" sz="1800" dirty="0" smtClean="0">
              <a:solidFill>
                <a:srgbClr val="030611"/>
              </a:solidFill>
            </a:endParaRPr>
          </a:p>
          <a:p>
            <a:pPr algn="just">
              <a:buNone/>
            </a:pPr>
            <a:r>
              <a:rPr lang="es-ES" sz="1800" dirty="0" smtClean="0">
                <a:solidFill>
                  <a:srgbClr val="030611"/>
                </a:solidFill>
              </a:rPr>
              <a:t>RUTEO DE VEHÍCULOS-BOGOTÁ</a:t>
            </a:r>
          </a:p>
          <a:p>
            <a:pPr algn="just"/>
            <a:endParaRPr lang="es-ES" sz="1800" dirty="0" smtClean="0">
              <a:solidFill>
                <a:srgbClr val="030611"/>
              </a:solidFill>
            </a:endParaRPr>
          </a:p>
          <a:p>
            <a:pPr algn="just"/>
            <a:r>
              <a:rPr lang="es-ES" sz="1800" dirty="0" err="1" smtClean="0">
                <a:solidFill>
                  <a:srgbClr val="030611"/>
                </a:solidFill>
              </a:rPr>
              <a:t>Solver</a:t>
            </a:r>
            <a:r>
              <a:rPr lang="es-ES" sz="1800" dirty="0" smtClean="0">
                <a:solidFill>
                  <a:srgbClr val="030611"/>
                </a:solidFill>
              </a:rPr>
              <a:t>, Microsoft Excel. </a:t>
            </a:r>
          </a:p>
          <a:p>
            <a:pPr algn="just"/>
            <a:r>
              <a:rPr lang="es-ES" sz="1800" dirty="0" smtClean="0">
                <a:solidFill>
                  <a:srgbClr val="030611"/>
                </a:solidFill>
              </a:rPr>
              <a:t>905 Km recorridos en ruta (435+435+35).</a:t>
            </a:r>
          </a:p>
          <a:p>
            <a:pPr algn="just"/>
            <a:r>
              <a:rPr lang="es-ES" sz="1800" dirty="0" smtClean="0">
                <a:solidFill>
                  <a:srgbClr val="030611"/>
                </a:solidFill>
              </a:rPr>
              <a:t>Generación </a:t>
            </a:r>
            <a:r>
              <a:rPr lang="es-ES" sz="1800" dirty="0">
                <a:solidFill>
                  <a:srgbClr val="030611"/>
                </a:solidFill>
              </a:rPr>
              <a:t>tabla de rutas </a:t>
            </a:r>
            <a:r>
              <a:rPr lang="es-ES" sz="1800" dirty="0" smtClean="0">
                <a:solidFill>
                  <a:srgbClr val="030611"/>
                </a:solidFill>
              </a:rPr>
              <a:t>Bogotá.</a:t>
            </a:r>
            <a:endParaRPr lang="es-ES" sz="1800" dirty="0">
              <a:solidFill>
                <a:srgbClr val="030611"/>
              </a:solidFill>
            </a:endParaRPr>
          </a:p>
          <a:p>
            <a:pPr algn="just"/>
            <a:endParaRPr lang="es-ES" sz="1800" dirty="0" smtClean="0">
              <a:solidFill>
                <a:srgbClr val="030611"/>
              </a:solidFill>
            </a:endParaRPr>
          </a:p>
          <a:p>
            <a:pPr algn="just">
              <a:buNone/>
            </a:pPr>
            <a:endParaRPr lang="es-ES" sz="2000" dirty="0" smtClean="0">
              <a:solidFill>
                <a:srgbClr val="030611"/>
              </a:solidFill>
            </a:endParaRPr>
          </a:p>
          <a:p>
            <a:pPr algn="just">
              <a:buNone/>
            </a:pPr>
            <a:endParaRPr lang="es-ES" sz="2000" dirty="0" smtClean="0">
              <a:solidFill>
                <a:srgbClr val="030611"/>
              </a:solidFill>
            </a:endParaRPr>
          </a:p>
          <a:p>
            <a:pPr algn="just">
              <a:buNone/>
            </a:pPr>
            <a:endParaRPr lang="es-ES" sz="2000" dirty="0" smtClean="0">
              <a:solidFill>
                <a:srgbClr val="030611"/>
              </a:solidFill>
            </a:endParaRPr>
          </a:p>
        </p:txBody>
      </p:sp>
      <p:sp>
        <p:nvSpPr>
          <p:cNvPr id="10" name="9 Título"/>
          <p:cNvSpPr>
            <a:spLocks noGrp="1"/>
          </p:cNvSpPr>
          <p:nvPr>
            <p:ph type="title"/>
          </p:nvPr>
        </p:nvSpPr>
        <p:spPr/>
        <p:txBody>
          <a:bodyPr/>
          <a:lstStyle/>
          <a:p>
            <a:r>
              <a:rPr lang="es-ES" b="1" dirty="0" smtClean="0"/>
              <a:t>RUTEO DE VEHÍCULOS-CASO DE ESTUDIO</a:t>
            </a:r>
            <a:endParaRPr lang="es-ES" b="1" dirty="0"/>
          </a:p>
        </p:txBody>
      </p:sp>
      <p:sp>
        <p:nvSpPr>
          <p:cNvPr id="11" name="10 Rectángulo"/>
          <p:cNvSpPr/>
          <p:nvPr/>
        </p:nvSpPr>
        <p:spPr>
          <a:xfrm>
            <a:off x="3786182" y="6627168"/>
            <a:ext cx="5357818" cy="230832"/>
          </a:xfrm>
          <a:prstGeom prst="rect">
            <a:avLst/>
          </a:prstGeom>
        </p:spPr>
        <p:txBody>
          <a:bodyPr wrap="square">
            <a:spAutoFit/>
          </a:bodyPr>
          <a:lstStyle/>
          <a:p>
            <a:pPr algn="r"/>
            <a:r>
              <a:rPr lang="es-ES" sz="900" dirty="0" smtClean="0">
                <a:solidFill>
                  <a:schemeClr val="tx2"/>
                </a:solidFill>
              </a:rPr>
              <a:t>Tabla de distancias y tiempo promedio en los principales corredores de exportación colombianos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RUTEO DE VEHÍCULOS-CALI</a:t>
            </a:r>
          </a:p>
        </p:txBody>
      </p:sp>
      <p:sp>
        <p:nvSpPr>
          <p:cNvPr id="11" name="10 Rectángulo"/>
          <p:cNvSpPr/>
          <p:nvPr/>
        </p:nvSpPr>
        <p:spPr>
          <a:xfrm>
            <a:off x="3786182" y="6627168"/>
            <a:ext cx="5357818" cy="230832"/>
          </a:xfrm>
          <a:prstGeom prst="rect">
            <a:avLst/>
          </a:prstGeom>
        </p:spPr>
        <p:txBody>
          <a:bodyPr wrap="square">
            <a:spAutoFit/>
          </a:bodyPr>
          <a:lstStyle/>
          <a:p>
            <a:pPr algn="r"/>
            <a:r>
              <a:rPr lang="es-ES" sz="900" dirty="0" smtClean="0">
                <a:solidFill>
                  <a:schemeClr val="tx2"/>
                </a:solidFill>
              </a:rPr>
              <a:t>Tabla de distancias y tiempo promedio en los principales corredores de exportación colombianos</a:t>
            </a:r>
          </a:p>
        </p:txBody>
      </p:sp>
      <p:sp>
        <p:nvSpPr>
          <p:cNvPr id="6" name="Rectangle 3"/>
          <p:cNvSpPr>
            <a:spLocks noGrp="1" noChangeArrowheads="1"/>
          </p:cNvSpPr>
          <p:nvPr>
            <p:ph type="body" idx="1"/>
          </p:nvPr>
        </p:nvSpPr>
        <p:spPr>
          <a:xfrm>
            <a:off x="214313" y="785813"/>
            <a:ext cx="8688387" cy="4976812"/>
          </a:xfrm>
        </p:spPr>
        <p:txBody>
          <a:bodyPr/>
          <a:lstStyle/>
          <a:p>
            <a:pPr algn="just"/>
            <a:r>
              <a:rPr lang="es-ES" sz="1800" dirty="0" smtClean="0">
                <a:solidFill>
                  <a:srgbClr val="030611"/>
                </a:solidFill>
              </a:rPr>
              <a:t>Determinación demanda de cada cliente para cada despacho del año.</a:t>
            </a:r>
          </a:p>
          <a:p>
            <a:pPr algn="just"/>
            <a:r>
              <a:rPr lang="es-ES" sz="1800" dirty="0" smtClean="0">
                <a:solidFill>
                  <a:srgbClr val="030611"/>
                </a:solidFill>
              </a:rPr>
              <a:t>Uso del módulo </a:t>
            </a:r>
            <a:r>
              <a:rPr lang="es-ES" sz="1800" dirty="0" err="1" smtClean="0">
                <a:solidFill>
                  <a:srgbClr val="030611"/>
                </a:solidFill>
              </a:rPr>
              <a:t>Router</a:t>
            </a:r>
            <a:r>
              <a:rPr lang="es-ES" sz="1800" dirty="0" smtClean="0">
                <a:solidFill>
                  <a:srgbClr val="030611"/>
                </a:solidFill>
              </a:rPr>
              <a:t> de </a:t>
            </a:r>
            <a:r>
              <a:rPr lang="es-ES" sz="1800" dirty="0" err="1" smtClean="0">
                <a:solidFill>
                  <a:srgbClr val="030611"/>
                </a:solidFill>
              </a:rPr>
              <a:t>LogWare</a:t>
            </a:r>
            <a:r>
              <a:rPr lang="es-ES" sz="1800" dirty="0" smtClean="0">
                <a:solidFill>
                  <a:srgbClr val="030611"/>
                </a:solidFill>
              </a:rPr>
              <a:t>.</a:t>
            </a:r>
          </a:p>
          <a:p>
            <a:pPr algn="just"/>
            <a:endParaRPr lang="es-ES" sz="1800" dirty="0" smtClean="0">
              <a:solidFill>
                <a:srgbClr val="030611"/>
              </a:solidFill>
            </a:endParaRPr>
          </a:p>
          <a:p>
            <a:pPr algn="just"/>
            <a:endParaRPr lang="es-ES" sz="1800" dirty="0" smtClean="0">
              <a:solidFill>
                <a:srgbClr val="030611"/>
              </a:solidFill>
            </a:endParaRPr>
          </a:p>
          <a:p>
            <a:pPr algn="just"/>
            <a:endParaRPr lang="es-ES" sz="1800" dirty="0" smtClean="0">
              <a:solidFill>
                <a:srgbClr val="030611"/>
              </a:solidFill>
            </a:endParaRPr>
          </a:p>
          <a:p>
            <a:pPr algn="just"/>
            <a:endParaRPr lang="es-ES" sz="1800" dirty="0" smtClean="0">
              <a:solidFill>
                <a:srgbClr val="030611"/>
              </a:solidFill>
            </a:endParaRPr>
          </a:p>
          <a:p>
            <a:pPr algn="just"/>
            <a:endParaRPr lang="es-ES" sz="1800" dirty="0" smtClean="0">
              <a:solidFill>
                <a:srgbClr val="030611"/>
              </a:solidFill>
            </a:endParaRPr>
          </a:p>
          <a:p>
            <a:pPr algn="just"/>
            <a:endParaRPr lang="es-ES" sz="1800" dirty="0" smtClean="0">
              <a:solidFill>
                <a:srgbClr val="030611"/>
              </a:solidFill>
            </a:endParaRPr>
          </a:p>
          <a:p>
            <a:pPr algn="just"/>
            <a:endParaRPr lang="es-ES" sz="1800" dirty="0" smtClean="0">
              <a:solidFill>
                <a:srgbClr val="030611"/>
              </a:solidFill>
            </a:endParaRPr>
          </a:p>
          <a:p>
            <a:pPr algn="just"/>
            <a:endParaRPr lang="es-ES" sz="1800" dirty="0" smtClean="0">
              <a:solidFill>
                <a:srgbClr val="030611"/>
              </a:solidFill>
            </a:endParaRPr>
          </a:p>
          <a:p>
            <a:pPr algn="just"/>
            <a:r>
              <a:rPr lang="es-ES" sz="1800" dirty="0" smtClean="0">
                <a:solidFill>
                  <a:srgbClr val="030611"/>
                </a:solidFill>
              </a:rPr>
              <a:t>Generación tabla de rutas Cali.</a:t>
            </a:r>
          </a:p>
          <a:p>
            <a:pPr algn="just"/>
            <a:endParaRPr lang="es-ES" sz="1800" dirty="0">
              <a:solidFill>
                <a:srgbClr val="030611"/>
              </a:solidFill>
            </a:endParaRPr>
          </a:p>
          <a:p>
            <a:pPr algn="just"/>
            <a:endParaRPr lang="es-ES" sz="1800" dirty="0" smtClean="0">
              <a:solidFill>
                <a:srgbClr val="030611"/>
              </a:solidFill>
            </a:endParaRPr>
          </a:p>
          <a:p>
            <a:pPr algn="just"/>
            <a:endParaRPr lang="es-ES" sz="1800" dirty="0">
              <a:solidFill>
                <a:srgbClr val="030611"/>
              </a:solidFill>
            </a:endParaRPr>
          </a:p>
          <a:p>
            <a:pPr algn="just"/>
            <a:endParaRPr lang="es-ES" sz="1800" dirty="0" smtClean="0">
              <a:solidFill>
                <a:srgbClr val="030611"/>
              </a:solidFill>
            </a:endParaRPr>
          </a:p>
          <a:p>
            <a:pPr algn="just"/>
            <a:endParaRPr lang="es-ES" sz="1800" dirty="0">
              <a:solidFill>
                <a:srgbClr val="030611"/>
              </a:solidFill>
            </a:endParaRPr>
          </a:p>
          <a:p>
            <a:pPr algn="just"/>
            <a:r>
              <a:rPr lang="es-ES" sz="1800" dirty="0">
                <a:solidFill>
                  <a:schemeClr val="bg1"/>
                </a:solidFill>
              </a:rPr>
              <a:t>Total de rutas 1269 (767+ 502)</a:t>
            </a:r>
          </a:p>
          <a:p>
            <a:pPr algn="just"/>
            <a:endParaRPr lang="es-ES" sz="1800" dirty="0" smtClean="0">
              <a:solidFill>
                <a:srgbClr val="030611"/>
              </a:solidFill>
            </a:endParaRPr>
          </a:p>
          <a:p>
            <a:pPr algn="just"/>
            <a:endParaRPr lang="es-ES" sz="1800" dirty="0">
              <a:solidFill>
                <a:srgbClr val="030611"/>
              </a:solidFill>
            </a:endParaRPr>
          </a:p>
          <a:p>
            <a:pPr algn="just"/>
            <a:endParaRPr lang="es-ES" sz="1800" dirty="0" smtClean="0">
              <a:solidFill>
                <a:srgbClr val="030611"/>
              </a:solidFill>
            </a:endParaRPr>
          </a:p>
          <a:p>
            <a:pPr algn="just"/>
            <a:endParaRPr lang="es-ES" sz="1800" dirty="0">
              <a:solidFill>
                <a:srgbClr val="030611"/>
              </a:solidFill>
            </a:endParaRPr>
          </a:p>
          <a:p>
            <a:pPr algn="just"/>
            <a:endParaRPr lang="es-ES" sz="1800" dirty="0" smtClean="0">
              <a:solidFill>
                <a:srgbClr val="030611"/>
              </a:solidFill>
            </a:endParaRPr>
          </a:p>
          <a:p>
            <a:pPr algn="just"/>
            <a:endParaRPr lang="es-ES" sz="1800" dirty="0">
              <a:solidFill>
                <a:srgbClr val="030611"/>
              </a:solidFill>
            </a:endParaRPr>
          </a:p>
          <a:p>
            <a:pPr algn="just"/>
            <a:endParaRPr lang="es-ES" sz="1800" dirty="0" smtClean="0">
              <a:solidFill>
                <a:srgbClr val="030611"/>
              </a:solidFill>
            </a:endParaRPr>
          </a:p>
          <a:p>
            <a:pPr algn="just"/>
            <a:endParaRPr lang="es-ES" sz="1800" dirty="0" smtClean="0">
              <a:solidFill>
                <a:srgbClr val="030611"/>
              </a:solidFill>
            </a:endParaRPr>
          </a:p>
          <a:p>
            <a:pPr algn="just">
              <a:buNone/>
            </a:pPr>
            <a:endParaRPr lang="es-ES" sz="2000" dirty="0" smtClean="0">
              <a:solidFill>
                <a:srgbClr val="030611"/>
              </a:solidFill>
            </a:endParaRPr>
          </a:p>
          <a:p>
            <a:pPr algn="just">
              <a:buNone/>
            </a:pPr>
            <a:endParaRPr lang="es-ES" sz="2000" dirty="0" smtClean="0">
              <a:solidFill>
                <a:srgbClr val="030611"/>
              </a:solidFill>
            </a:endParaRPr>
          </a:p>
        </p:txBody>
      </p:sp>
      <p:pic>
        <p:nvPicPr>
          <p:cNvPr id="9" name="8 Imagen"/>
          <p:cNvPicPr/>
          <p:nvPr/>
        </p:nvPicPr>
        <p:blipFill>
          <a:blip r:embed="rId3" cstate="print"/>
          <a:srcRect/>
          <a:stretch>
            <a:fillRect/>
          </a:stretch>
        </p:blipFill>
        <p:spPr bwMode="auto">
          <a:xfrm>
            <a:off x="571472" y="1571612"/>
            <a:ext cx="3786214" cy="2500330"/>
          </a:xfrm>
          <a:prstGeom prst="rect">
            <a:avLst/>
          </a:prstGeom>
          <a:noFill/>
          <a:ln w="9525">
            <a:noFill/>
            <a:miter lim="800000"/>
            <a:headEnd/>
            <a:tailEnd/>
          </a:ln>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4864398"/>
            <a:ext cx="626745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Rectángulo"/>
          <p:cNvSpPr/>
          <p:nvPr/>
        </p:nvSpPr>
        <p:spPr>
          <a:xfrm>
            <a:off x="4357686" y="4010836"/>
            <a:ext cx="3984499" cy="3156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500" dirty="0" smtClean="0">
                <a:solidFill>
                  <a:srgbClr val="030611"/>
                </a:solidFill>
              </a:rPr>
              <a:t>Costo variable x Km recorridos</a:t>
            </a:r>
            <a:endParaRPr lang="es-CO" dirty="0"/>
          </a:p>
        </p:txBody>
      </p:sp>
      <p:sp>
        <p:nvSpPr>
          <p:cNvPr id="12" name="11 Rectángulo"/>
          <p:cNvSpPr/>
          <p:nvPr/>
        </p:nvSpPr>
        <p:spPr>
          <a:xfrm>
            <a:off x="4357686" y="4326535"/>
            <a:ext cx="3984500" cy="32660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1500" dirty="0" smtClean="0">
                <a:solidFill>
                  <a:srgbClr val="030611"/>
                </a:solidFill>
              </a:rPr>
              <a:t>591($/Km)x 23.99 (Km/ruta) = 14.184 $/ruta</a:t>
            </a:r>
            <a:endParaRPr lang="es-CO" dirty="0"/>
          </a:p>
        </p:txBody>
      </p:sp>
      <p:pic>
        <p:nvPicPr>
          <p:cNvPr id="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8142" y="1107336"/>
            <a:ext cx="3303587" cy="287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0" name="19 Conector recto de flecha"/>
          <p:cNvCxnSpPr>
            <a:stCxn id="12" idx="2"/>
          </p:cNvCxnSpPr>
          <p:nvPr/>
        </p:nvCxnSpPr>
        <p:spPr>
          <a:xfrm>
            <a:off x="6349936" y="4653136"/>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3"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MODELO MATEMÁTICO</a:t>
            </a:r>
          </a:p>
        </p:txBody>
      </p:sp>
      <p:sp>
        <p:nvSpPr>
          <p:cNvPr id="6" name="Rectangle 3"/>
          <p:cNvSpPr>
            <a:spLocks noGrp="1" noChangeArrowheads="1"/>
          </p:cNvSpPr>
          <p:nvPr>
            <p:ph type="body" idx="1"/>
          </p:nvPr>
        </p:nvSpPr>
        <p:spPr>
          <a:xfrm>
            <a:off x="214313" y="785813"/>
            <a:ext cx="8688387" cy="4976812"/>
          </a:xfrm>
        </p:spPr>
        <p:txBody>
          <a:bodyPr/>
          <a:lstStyle/>
          <a:p>
            <a:pPr marL="0" indent="0" algn="just">
              <a:spcBef>
                <a:spcPts val="0"/>
              </a:spcBef>
              <a:buNone/>
            </a:pPr>
            <a:r>
              <a:rPr lang="es-ES" sz="1800" dirty="0" smtClean="0">
                <a:solidFill>
                  <a:srgbClr val="030611"/>
                </a:solidFill>
              </a:rPr>
              <a:t>SUPUESTOS</a:t>
            </a:r>
          </a:p>
          <a:p>
            <a:pPr marL="0" indent="0" algn="just">
              <a:spcBef>
                <a:spcPts val="0"/>
              </a:spcBef>
              <a:buNone/>
            </a:pPr>
            <a:endParaRPr lang="es-ES" sz="1600" dirty="0" smtClean="0">
              <a:solidFill>
                <a:srgbClr val="030611"/>
              </a:solidFill>
            </a:endParaRPr>
          </a:p>
          <a:p>
            <a:pPr marL="0" indent="0" algn="just">
              <a:spcBef>
                <a:spcPts val="0"/>
              </a:spcBef>
            </a:pPr>
            <a:r>
              <a:rPr lang="es-ES" sz="1600" dirty="0" smtClean="0">
                <a:solidFill>
                  <a:srgbClr val="030611"/>
                </a:solidFill>
              </a:rPr>
              <a:t> Sólo se considera la compra de vehículos al inicio del estudio, la venta de vehículos, no se considera. </a:t>
            </a:r>
          </a:p>
          <a:p>
            <a:pPr marL="0" indent="0" algn="just">
              <a:spcBef>
                <a:spcPts val="0"/>
              </a:spcBef>
            </a:pPr>
            <a:endParaRPr lang="es-ES" sz="1600" dirty="0" smtClean="0">
              <a:solidFill>
                <a:srgbClr val="030611"/>
              </a:solidFill>
            </a:endParaRPr>
          </a:p>
          <a:p>
            <a:pPr marL="0" indent="0" algn="just">
              <a:spcBef>
                <a:spcPts val="0"/>
              </a:spcBef>
            </a:pPr>
            <a:r>
              <a:rPr lang="es-ES" sz="1600" dirty="0" smtClean="0">
                <a:solidFill>
                  <a:srgbClr val="030611"/>
                </a:solidFill>
              </a:rPr>
              <a:t> Para la ciudad de Cali se hacen tres despachos semanales los días martes, miércoles y jueves.</a:t>
            </a:r>
          </a:p>
          <a:p>
            <a:pPr marL="0" indent="0" algn="just">
              <a:spcBef>
                <a:spcPts val="0"/>
              </a:spcBef>
            </a:pPr>
            <a:endParaRPr lang="es-ES" sz="1600" dirty="0" smtClean="0">
              <a:solidFill>
                <a:srgbClr val="030611"/>
              </a:solidFill>
            </a:endParaRPr>
          </a:p>
          <a:p>
            <a:pPr marL="0" indent="0" algn="just">
              <a:spcBef>
                <a:spcPts val="0"/>
              </a:spcBef>
            </a:pPr>
            <a:r>
              <a:rPr lang="es-ES" sz="1600" dirty="0" smtClean="0">
                <a:solidFill>
                  <a:srgbClr val="030611"/>
                </a:solidFill>
              </a:rPr>
              <a:t> Para la ciudad de Bogotá se hacen dos despachos semanales los días lunes y viernes</a:t>
            </a:r>
          </a:p>
          <a:p>
            <a:pPr marL="0" indent="0" algn="just">
              <a:spcBef>
                <a:spcPts val="0"/>
              </a:spcBef>
            </a:pPr>
            <a:endParaRPr lang="es-ES" sz="1600" dirty="0" smtClean="0">
              <a:solidFill>
                <a:srgbClr val="030611"/>
              </a:solidFill>
            </a:endParaRPr>
          </a:p>
          <a:p>
            <a:pPr marL="0" indent="0" algn="just">
              <a:spcBef>
                <a:spcPts val="0"/>
              </a:spcBef>
            </a:pPr>
            <a:r>
              <a:rPr lang="es-ES" sz="1600" dirty="0" smtClean="0">
                <a:solidFill>
                  <a:srgbClr val="030611"/>
                </a:solidFill>
              </a:rPr>
              <a:t> Los vehículos despachados a Bogotá el día lunes no pueden ser utilizados el día martes ya que estarían en camino de regreso.</a:t>
            </a:r>
          </a:p>
          <a:p>
            <a:pPr marL="0" indent="0" algn="just">
              <a:spcBef>
                <a:spcPts val="0"/>
              </a:spcBef>
            </a:pPr>
            <a:endParaRPr lang="es-ES" sz="1600" dirty="0" smtClean="0">
              <a:solidFill>
                <a:srgbClr val="030611"/>
              </a:solidFill>
            </a:endParaRPr>
          </a:p>
          <a:p>
            <a:pPr marL="0" indent="0" algn="just">
              <a:spcBef>
                <a:spcPts val="0"/>
              </a:spcBef>
            </a:pPr>
            <a:r>
              <a:rPr lang="es-ES" sz="1600" dirty="0" smtClean="0">
                <a:solidFill>
                  <a:srgbClr val="030611"/>
                </a:solidFill>
              </a:rPr>
              <a:t> Los costos de operación y de renta no cambiaran en el horizonte de planeación.</a:t>
            </a:r>
          </a:p>
          <a:p>
            <a:pPr marL="0" indent="0" algn="just">
              <a:spcBef>
                <a:spcPts val="0"/>
              </a:spcBef>
            </a:pPr>
            <a:endParaRPr lang="es-ES" sz="1600" dirty="0" smtClean="0">
              <a:solidFill>
                <a:srgbClr val="030611"/>
              </a:solidFill>
            </a:endParaRPr>
          </a:p>
          <a:p>
            <a:pPr marL="0" indent="0" algn="just">
              <a:spcBef>
                <a:spcPts val="0"/>
              </a:spcBef>
            </a:pPr>
            <a:r>
              <a:rPr lang="es-ES" sz="1600" dirty="0" smtClean="0">
                <a:solidFill>
                  <a:srgbClr val="030611"/>
                </a:solidFill>
              </a:rPr>
              <a:t> Un vehículo propio de mayor capacidad, puede ser asignado a una ruta que pueda ser realizada por un vehículo de inferior capacidad.</a:t>
            </a:r>
          </a:p>
          <a:p>
            <a:pPr marL="0" indent="0" algn="just">
              <a:spcBef>
                <a:spcPts val="0"/>
              </a:spcBef>
            </a:pPr>
            <a:endParaRPr lang="es-ES" sz="1600" dirty="0" smtClean="0">
              <a:solidFill>
                <a:srgbClr val="030611"/>
              </a:solidFill>
            </a:endParaRPr>
          </a:p>
          <a:p>
            <a:pPr marL="0" indent="0" algn="just">
              <a:spcBef>
                <a:spcPts val="0"/>
              </a:spcBef>
            </a:pPr>
            <a:r>
              <a:rPr lang="es-ES" sz="1600" dirty="0" smtClean="0">
                <a:solidFill>
                  <a:srgbClr val="030611"/>
                </a:solidFill>
              </a:rPr>
              <a:t> La demanda de los clientes se incrementa al final de cada mes, por el fenómeno conocido como síndrome de fin de mes.</a:t>
            </a:r>
          </a:p>
          <a:p>
            <a:pPr marL="0" indent="0" algn="just">
              <a:spcBef>
                <a:spcPts val="0"/>
              </a:spcBef>
            </a:pPr>
            <a:endParaRPr lang="es-ES" sz="1600" dirty="0">
              <a:solidFill>
                <a:schemeClr val="bg1"/>
              </a:solidFill>
            </a:endParaRPr>
          </a:p>
          <a:p>
            <a:pPr marL="0" lvl="0" indent="0" algn="just">
              <a:spcBef>
                <a:spcPts val="0"/>
              </a:spcBef>
            </a:pPr>
            <a:r>
              <a:rPr lang="es-ES" sz="1600" dirty="0">
                <a:solidFill>
                  <a:schemeClr val="bg1"/>
                </a:solidFill>
              </a:rPr>
              <a:t>Un vehículo despachado para la ciudad de Cali no puede ser utilizado en el mismo día ya que en el proceso de visita a los clientes para el descargue se demora todo el día.</a:t>
            </a:r>
            <a:endParaRPr lang="es-CO" sz="1600" dirty="0">
              <a:solidFill>
                <a:schemeClr val="bg1"/>
              </a:solidFill>
            </a:endParaRPr>
          </a:p>
          <a:p>
            <a:pPr marL="0" indent="0" algn="just">
              <a:spcBef>
                <a:spcPts val="0"/>
              </a:spcBef>
            </a:pPr>
            <a:endParaRPr lang="es-ES" sz="1600" dirty="0" smtClean="0">
              <a:solidFill>
                <a:srgbClr val="030611"/>
              </a:solidFill>
            </a:endParaRPr>
          </a:p>
          <a:p>
            <a:pPr algn="just">
              <a:buNone/>
            </a:pPr>
            <a:endParaRPr lang="es-ES" sz="2000" dirty="0" smtClean="0">
              <a:solidFill>
                <a:srgbClr val="0306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MODELO MATEMÁTICO</a:t>
            </a:r>
          </a:p>
        </p:txBody>
      </p:sp>
      <p:sp>
        <p:nvSpPr>
          <p:cNvPr id="6" name="Rectangle 3"/>
          <p:cNvSpPr>
            <a:spLocks noGrp="1" noChangeArrowheads="1"/>
          </p:cNvSpPr>
          <p:nvPr>
            <p:ph type="body" idx="1"/>
          </p:nvPr>
        </p:nvSpPr>
        <p:spPr>
          <a:xfrm>
            <a:off x="214313" y="785813"/>
            <a:ext cx="8688387" cy="4976812"/>
          </a:xfrm>
        </p:spPr>
        <p:txBody>
          <a:bodyPr/>
          <a:lstStyle/>
          <a:p>
            <a:pPr marL="0" indent="0" algn="just">
              <a:spcBef>
                <a:spcPts val="0"/>
              </a:spcBef>
              <a:buNone/>
            </a:pPr>
            <a:r>
              <a:rPr lang="es-ES" sz="1600" b="1" dirty="0" smtClean="0">
                <a:solidFill>
                  <a:srgbClr val="030611"/>
                </a:solidFill>
              </a:rPr>
              <a:t>CONJUNTOS</a:t>
            </a:r>
          </a:p>
          <a:p>
            <a:pPr marL="0" indent="0" algn="just">
              <a:spcBef>
                <a:spcPts val="0"/>
              </a:spcBef>
              <a:buNone/>
            </a:pPr>
            <a:endParaRPr lang="es-ES" sz="1600" dirty="0">
              <a:solidFill>
                <a:srgbClr val="030611"/>
              </a:solidFill>
            </a:endParaRPr>
          </a:p>
          <a:p>
            <a:pPr marL="0" indent="0" algn="just">
              <a:spcBef>
                <a:spcPts val="0"/>
              </a:spcBef>
              <a:buNone/>
            </a:pPr>
            <a:r>
              <a:rPr lang="es-ES" sz="1600" dirty="0" smtClean="0">
                <a:solidFill>
                  <a:srgbClr val="030611"/>
                </a:solidFill>
              </a:rPr>
              <a:t>  </a:t>
            </a:r>
            <a:r>
              <a:rPr lang="es-ES" sz="1600" b="1" dirty="0" err="1">
                <a:solidFill>
                  <a:srgbClr val="030611"/>
                </a:solidFill>
              </a:rPr>
              <a:t>Tcamión</a:t>
            </a:r>
            <a:r>
              <a:rPr lang="es-ES" sz="1600" b="1" dirty="0">
                <a:solidFill>
                  <a:srgbClr val="030611"/>
                </a:solidFill>
              </a:rPr>
              <a:t>:</a:t>
            </a:r>
            <a:r>
              <a:rPr lang="es-ES" sz="1600" dirty="0">
                <a:solidFill>
                  <a:srgbClr val="030611"/>
                </a:solidFill>
              </a:rPr>
              <a:t> Tipos de vehículos de capacidad </a:t>
            </a:r>
            <a:r>
              <a:rPr lang="es-ES" sz="1600" i="1" dirty="0">
                <a:solidFill>
                  <a:srgbClr val="030611"/>
                </a:solidFill>
              </a:rPr>
              <a:t>i</a:t>
            </a:r>
            <a:r>
              <a:rPr lang="es-ES" sz="1600" dirty="0">
                <a:solidFill>
                  <a:srgbClr val="030611"/>
                </a:solidFill>
              </a:rPr>
              <a:t> con i = 1, 2, 3, donde</a:t>
            </a:r>
            <a:r>
              <a:rPr lang="es-ES" sz="1600" dirty="0" smtClean="0">
                <a:solidFill>
                  <a:srgbClr val="030611"/>
                </a:solidFill>
              </a:rPr>
              <a:t>,</a:t>
            </a:r>
            <a:endParaRPr lang="es-CO" sz="1600" dirty="0">
              <a:solidFill>
                <a:srgbClr val="030611"/>
              </a:solidFill>
            </a:endParaRPr>
          </a:p>
          <a:p>
            <a:pPr marL="0" indent="0" algn="just">
              <a:spcBef>
                <a:spcPts val="0"/>
              </a:spcBef>
              <a:buNone/>
            </a:pPr>
            <a:r>
              <a:rPr lang="es-ES" sz="1600" dirty="0">
                <a:solidFill>
                  <a:srgbClr val="030611"/>
                </a:solidFill>
              </a:rPr>
              <a:t> </a:t>
            </a:r>
            <a:endParaRPr lang="es-CO" sz="1600" dirty="0">
              <a:solidFill>
                <a:srgbClr val="030611"/>
              </a:solidFill>
            </a:endParaRPr>
          </a:p>
          <a:p>
            <a:pPr lvl="1" algn="just"/>
            <a:r>
              <a:rPr lang="es-ES" sz="1600" dirty="0">
                <a:solidFill>
                  <a:srgbClr val="030611"/>
                </a:solidFill>
              </a:rPr>
              <a:t>i = 1: corresponde al vehiculó de 4 toneladas máximas de capacidad.</a:t>
            </a:r>
            <a:endParaRPr lang="es-CO" sz="1600" dirty="0">
              <a:solidFill>
                <a:srgbClr val="030611"/>
              </a:solidFill>
            </a:endParaRPr>
          </a:p>
          <a:p>
            <a:pPr lvl="1" algn="just"/>
            <a:r>
              <a:rPr lang="es-ES" sz="1600" dirty="0">
                <a:solidFill>
                  <a:srgbClr val="030611"/>
                </a:solidFill>
              </a:rPr>
              <a:t>i = 2: corresponde al vehiculó de 4.5 toneladas máximas de capacidad.</a:t>
            </a:r>
            <a:endParaRPr lang="es-CO" sz="1600" dirty="0">
              <a:solidFill>
                <a:srgbClr val="030611"/>
              </a:solidFill>
            </a:endParaRPr>
          </a:p>
          <a:p>
            <a:pPr lvl="1" algn="just"/>
            <a:r>
              <a:rPr lang="es-ES" sz="1600" dirty="0">
                <a:solidFill>
                  <a:srgbClr val="030611"/>
                </a:solidFill>
              </a:rPr>
              <a:t>i = 3: corresponde al vehiculó de 8 toneladas máximas de capacidad</a:t>
            </a:r>
            <a:r>
              <a:rPr lang="es-ES" sz="1600" dirty="0" smtClean="0">
                <a:solidFill>
                  <a:srgbClr val="030611"/>
                </a:solidFill>
              </a:rPr>
              <a:t>.</a:t>
            </a:r>
          </a:p>
          <a:p>
            <a:pPr lvl="1" algn="just"/>
            <a:endParaRPr lang="es-ES" sz="1600" dirty="0" smtClean="0">
              <a:solidFill>
                <a:srgbClr val="030611"/>
              </a:solidFill>
            </a:endParaRPr>
          </a:p>
          <a:p>
            <a:pPr marL="95250" lvl="1" indent="-95250" algn="just">
              <a:buNone/>
            </a:pPr>
            <a:r>
              <a:rPr lang="es-ES" sz="1600" b="1" dirty="0" err="1">
                <a:solidFill>
                  <a:srgbClr val="030611"/>
                </a:solidFill>
              </a:rPr>
              <a:t>Comp</a:t>
            </a:r>
            <a:r>
              <a:rPr lang="es-ES" sz="1600" b="1" dirty="0">
                <a:solidFill>
                  <a:srgbClr val="030611"/>
                </a:solidFill>
              </a:rPr>
              <a:t>: </a:t>
            </a:r>
            <a:r>
              <a:rPr lang="es-ES" sz="1600" dirty="0">
                <a:solidFill>
                  <a:srgbClr val="030611"/>
                </a:solidFill>
              </a:rPr>
              <a:t>Número </a:t>
            </a:r>
            <a:r>
              <a:rPr lang="es-ES" sz="1600" i="1" dirty="0" smtClean="0">
                <a:solidFill>
                  <a:srgbClr val="030611"/>
                </a:solidFill>
              </a:rPr>
              <a:t>b </a:t>
            </a:r>
            <a:r>
              <a:rPr lang="es-ES" sz="1600" dirty="0">
                <a:solidFill>
                  <a:srgbClr val="030611"/>
                </a:solidFill>
              </a:rPr>
              <a:t>de vehículos a ser adquiridos de cada tipo</a:t>
            </a:r>
            <a:r>
              <a:rPr lang="es-ES" sz="1600" i="1" dirty="0">
                <a:solidFill>
                  <a:srgbClr val="030611"/>
                </a:solidFill>
              </a:rPr>
              <a:t>, con</a:t>
            </a:r>
            <a:r>
              <a:rPr lang="es-ES" sz="1600" b="1" i="1" dirty="0">
                <a:solidFill>
                  <a:srgbClr val="030611"/>
                </a:solidFill>
              </a:rPr>
              <a:t> </a:t>
            </a:r>
            <a:r>
              <a:rPr lang="es-ES" sz="1600" i="1" dirty="0">
                <a:solidFill>
                  <a:srgbClr val="030611"/>
                </a:solidFill>
              </a:rPr>
              <a:t>b=1,…,B</a:t>
            </a:r>
            <a:r>
              <a:rPr lang="es-ES" sz="1600" dirty="0">
                <a:solidFill>
                  <a:srgbClr val="030611"/>
                </a:solidFill>
              </a:rPr>
              <a:t>, donde, </a:t>
            </a:r>
            <a:r>
              <a:rPr lang="es-ES" sz="1600" i="1" dirty="0">
                <a:solidFill>
                  <a:srgbClr val="030611"/>
                </a:solidFill>
              </a:rPr>
              <a:t>b igual a 1</a:t>
            </a:r>
            <a:r>
              <a:rPr lang="es-ES" sz="1600" dirty="0">
                <a:solidFill>
                  <a:srgbClr val="030611"/>
                </a:solidFill>
              </a:rPr>
              <a:t>, corresponde al primer camión que se debe de comprar de determinado tipo de vehículo con capacidad </a:t>
            </a:r>
            <a:r>
              <a:rPr lang="es-ES" sz="1600" i="1" dirty="0">
                <a:solidFill>
                  <a:srgbClr val="030611"/>
                </a:solidFill>
              </a:rPr>
              <a:t>i</a:t>
            </a:r>
            <a:r>
              <a:rPr lang="es-ES" sz="1600" dirty="0">
                <a:solidFill>
                  <a:srgbClr val="030611"/>
                </a:solidFill>
              </a:rPr>
              <a:t>, </a:t>
            </a:r>
            <a:r>
              <a:rPr lang="es-ES" sz="1600" i="1" dirty="0">
                <a:solidFill>
                  <a:srgbClr val="030611"/>
                </a:solidFill>
              </a:rPr>
              <a:t>b igual 2</a:t>
            </a:r>
            <a:r>
              <a:rPr lang="es-ES" sz="1600" dirty="0">
                <a:solidFill>
                  <a:srgbClr val="030611"/>
                </a:solidFill>
              </a:rPr>
              <a:t> corresponde al segundo camión, hasta llegar </a:t>
            </a:r>
            <a:r>
              <a:rPr lang="es-ES" sz="1600" i="1" dirty="0" smtClean="0">
                <a:solidFill>
                  <a:srgbClr val="030611"/>
                </a:solidFill>
              </a:rPr>
              <a:t>B</a:t>
            </a:r>
          </a:p>
          <a:p>
            <a:pPr marL="95250" lvl="1" indent="-95250" algn="just">
              <a:buNone/>
            </a:pPr>
            <a:endParaRPr lang="es-ES" sz="1600" i="1" dirty="0">
              <a:solidFill>
                <a:srgbClr val="030611"/>
              </a:solidFill>
            </a:endParaRPr>
          </a:p>
          <a:p>
            <a:pPr marL="95250" lvl="1" indent="-95250" algn="just">
              <a:buNone/>
            </a:pPr>
            <a:r>
              <a:rPr lang="es-ES" sz="1600" b="1" dirty="0">
                <a:solidFill>
                  <a:srgbClr val="030611"/>
                </a:solidFill>
              </a:rPr>
              <a:t>Sub:</a:t>
            </a:r>
            <a:r>
              <a:rPr lang="es-ES" sz="1600" dirty="0">
                <a:solidFill>
                  <a:srgbClr val="030611"/>
                </a:solidFill>
              </a:rPr>
              <a:t> Número </a:t>
            </a:r>
            <a:r>
              <a:rPr lang="es-ES" sz="1600" i="1" dirty="0" smtClean="0">
                <a:solidFill>
                  <a:srgbClr val="030611"/>
                </a:solidFill>
              </a:rPr>
              <a:t>s </a:t>
            </a:r>
            <a:r>
              <a:rPr lang="es-ES" sz="1600" dirty="0">
                <a:solidFill>
                  <a:srgbClr val="030611"/>
                </a:solidFill>
              </a:rPr>
              <a:t>de vehículos a ser subcontratado de cada tipo</a:t>
            </a:r>
            <a:r>
              <a:rPr lang="es-ES" sz="1600" i="1" dirty="0">
                <a:solidFill>
                  <a:srgbClr val="030611"/>
                </a:solidFill>
              </a:rPr>
              <a:t>, con</a:t>
            </a:r>
            <a:r>
              <a:rPr lang="es-ES" sz="1600" b="1" i="1" dirty="0">
                <a:solidFill>
                  <a:srgbClr val="030611"/>
                </a:solidFill>
              </a:rPr>
              <a:t> </a:t>
            </a:r>
            <a:r>
              <a:rPr lang="es-ES" sz="1600" i="1" dirty="0">
                <a:solidFill>
                  <a:srgbClr val="030611"/>
                </a:solidFill>
              </a:rPr>
              <a:t>s=1,…,S</a:t>
            </a:r>
            <a:r>
              <a:rPr lang="es-ES" sz="1600" dirty="0">
                <a:solidFill>
                  <a:srgbClr val="030611"/>
                </a:solidFill>
              </a:rPr>
              <a:t>, donde, </a:t>
            </a:r>
            <a:r>
              <a:rPr lang="es-ES" sz="1600" i="1" dirty="0">
                <a:solidFill>
                  <a:srgbClr val="030611"/>
                </a:solidFill>
              </a:rPr>
              <a:t>s igual a 1</a:t>
            </a:r>
            <a:r>
              <a:rPr lang="es-ES" sz="1600" dirty="0">
                <a:solidFill>
                  <a:srgbClr val="030611"/>
                </a:solidFill>
              </a:rPr>
              <a:t>, corresponde al primer camión que se debe subcontratar de determinado tipo de vehículo con capacidad </a:t>
            </a:r>
            <a:r>
              <a:rPr lang="es-ES" sz="1600" i="1" dirty="0">
                <a:solidFill>
                  <a:srgbClr val="030611"/>
                </a:solidFill>
              </a:rPr>
              <a:t>i</a:t>
            </a:r>
            <a:r>
              <a:rPr lang="es-ES" sz="1600" dirty="0">
                <a:solidFill>
                  <a:srgbClr val="030611"/>
                </a:solidFill>
              </a:rPr>
              <a:t>, </a:t>
            </a:r>
            <a:r>
              <a:rPr lang="es-ES" sz="1600" i="1" dirty="0">
                <a:solidFill>
                  <a:srgbClr val="030611"/>
                </a:solidFill>
              </a:rPr>
              <a:t>s igual 2</a:t>
            </a:r>
            <a:r>
              <a:rPr lang="es-ES" sz="1600" dirty="0">
                <a:solidFill>
                  <a:srgbClr val="030611"/>
                </a:solidFill>
              </a:rPr>
              <a:t> corresponde al segundo camión, hasta llegar a </a:t>
            </a:r>
            <a:r>
              <a:rPr lang="es-ES" sz="1600" i="1" dirty="0">
                <a:solidFill>
                  <a:srgbClr val="030611"/>
                </a:solidFill>
              </a:rPr>
              <a:t>S </a:t>
            </a:r>
            <a:endParaRPr lang="es-ES" sz="1600" i="1" dirty="0" smtClean="0">
              <a:solidFill>
                <a:srgbClr val="030611"/>
              </a:solidFill>
            </a:endParaRPr>
          </a:p>
          <a:p>
            <a:pPr marL="95250" lvl="1" indent="-95250" algn="just">
              <a:buNone/>
            </a:pPr>
            <a:endParaRPr lang="es-ES" sz="1600" i="1" dirty="0">
              <a:solidFill>
                <a:srgbClr val="030611"/>
              </a:solidFill>
            </a:endParaRPr>
          </a:p>
          <a:p>
            <a:pPr marL="95250" lvl="1" indent="-95250" algn="just">
              <a:buNone/>
            </a:pPr>
            <a:r>
              <a:rPr lang="es-ES" sz="1600" b="1" dirty="0">
                <a:solidFill>
                  <a:srgbClr val="030611"/>
                </a:solidFill>
              </a:rPr>
              <a:t>Ruta: </a:t>
            </a:r>
            <a:r>
              <a:rPr lang="es-ES" sz="1600" dirty="0">
                <a:solidFill>
                  <a:srgbClr val="030611"/>
                </a:solidFill>
              </a:rPr>
              <a:t>Conjunto de rutas </a:t>
            </a:r>
            <a:r>
              <a:rPr lang="es-ES" sz="1600" i="1" dirty="0">
                <a:solidFill>
                  <a:srgbClr val="030611"/>
                </a:solidFill>
              </a:rPr>
              <a:t>r</a:t>
            </a:r>
            <a:r>
              <a:rPr lang="es-ES" sz="1600" dirty="0">
                <a:solidFill>
                  <a:srgbClr val="030611"/>
                </a:solidFill>
              </a:rPr>
              <a:t> a ser cubiertas por cada tipo de vehículo, con </a:t>
            </a:r>
            <a:r>
              <a:rPr lang="es-ES" sz="1600" i="1" dirty="0">
                <a:solidFill>
                  <a:srgbClr val="030611"/>
                </a:solidFill>
              </a:rPr>
              <a:t>r =1,..,R, donde, r igual a 1</a:t>
            </a:r>
            <a:r>
              <a:rPr lang="es-ES" sz="1600" dirty="0">
                <a:solidFill>
                  <a:srgbClr val="030611"/>
                </a:solidFill>
              </a:rPr>
              <a:t>, corresponde a la primera ruta a ser cubierta por un tipo de camión, </a:t>
            </a:r>
            <a:r>
              <a:rPr lang="es-ES" sz="1600" i="1" dirty="0">
                <a:solidFill>
                  <a:srgbClr val="030611"/>
                </a:solidFill>
              </a:rPr>
              <a:t>r igual 2</a:t>
            </a:r>
            <a:r>
              <a:rPr lang="es-ES" sz="1600" dirty="0">
                <a:solidFill>
                  <a:srgbClr val="030611"/>
                </a:solidFill>
              </a:rPr>
              <a:t> corresponde a la segunda ruta a ser cubierta por otro camión hasta llegar a </a:t>
            </a:r>
            <a:r>
              <a:rPr lang="es-ES" sz="1600" i="1" dirty="0">
                <a:solidFill>
                  <a:srgbClr val="030611"/>
                </a:solidFill>
              </a:rPr>
              <a:t>R (Para este caso R=1269).</a:t>
            </a:r>
            <a:endParaRPr lang="es-CO" sz="1600" dirty="0">
              <a:solidFill>
                <a:srgbClr val="030611"/>
              </a:solidFill>
            </a:endParaRPr>
          </a:p>
          <a:p>
            <a:pPr marL="95250" lvl="1" indent="-95250">
              <a:buNone/>
            </a:pPr>
            <a:endParaRPr lang="es-ES" i="1" dirty="0" smtClean="0"/>
          </a:p>
          <a:p>
            <a:pPr marL="95250" lvl="1" indent="-95250">
              <a:buNone/>
            </a:pPr>
            <a:endParaRPr lang="es-ES" i="1" dirty="0"/>
          </a:p>
          <a:p>
            <a:pPr marL="95250" lvl="1" indent="-95250">
              <a:buNone/>
            </a:pPr>
            <a:endParaRPr lang="es-ES" i="1" dirty="0" smtClean="0"/>
          </a:p>
          <a:p>
            <a:pPr marL="95250" lvl="1" indent="-95250">
              <a:buNone/>
            </a:pPr>
            <a:endParaRPr lang="es-ES" i="1" dirty="0"/>
          </a:p>
          <a:p>
            <a:pPr marL="95250" lvl="1" indent="-95250">
              <a:buNone/>
            </a:pPr>
            <a:endParaRPr lang="es-CO" dirty="0" smtClean="0"/>
          </a:p>
          <a:p>
            <a:pPr marL="0" indent="0" algn="just">
              <a:spcBef>
                <a:spcPts val="0"/>
              </a:spcBef>
            </a:pPr>
            <a:endParaRPr lang="es-ES" sz="2000" dirty="0" smtClean="0">
              <a:solidFill>
                <a:srgbClr val="030611"/>
              </a:solidFill>
            </a:endParaRPr>
          </a:p>
          <a:p>
            <a:pPr marL="0" indent="0" algn="just">
              <a:spcBef>
                <a:spcPts val="0"/>
              </a:spcBef>
            </a:pPr>
            <a:endParaRPr lang="es-ES" sz="2000" dirty="0" smtClean="0">
              <a:solidFill>
                <a:srgbClr val="0306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MODELO MATEMÁTICO</a:t>
            </a:r>
          </a:p>
        </p:txBody>
      </p:sp>
      <mc:AlternateContent xmlns:mc="http://schemas.openxmlformats.org/markup-compatibility/2006" xmlns:a14="http://schemas.microsoft.com/office/drawing/2010/main">
        <mc:Choice Requires="a14">
          <p:sp>
            <p:nvSpPr>
              <p:cNvPr id="6" name="Rectangle 3"/>
              <p:cNvSpPr>
                <a:spLocks noGrp="1" noChangeArrowheads="1"/>
              </p:cNvSpPr>
              <p:nvPr>
                <p:ph type="body" idx="1"/>
              </p:nvPr>
            </p:nvSpPr>
            <p:spPr>
              <a:xfrm>
                <a:off x="214313" y="785812"/>
                <a:ext cx="8688387" cy="5523507"/>
              </a:xfrm>
            </p:spPr>
            <p:txBody>
              <a:bodyPr/>
              <a:lstStyle/>
              <a:p>
                <a:pPr marL="95250" lvl="1" indent="-95250">
                  <a:buNone/>
                </a:pPr>
                <a:r>
                  <a:rPr lang="es-ES" dirty="0" smtClean="0">
                    <a:solidFill>
                      <a:srgbClr val="030611"/>
                    </a:solidFill>
                  </a:rPr>
                  <a:t>SUBCONJUNTOS</a:t>
                </a:r>
              </a:p>
              <a:p>
                <a:pPr marL="95250" lvl="2" indent="0">
                  <a:buNone/>
                </a:pPr>
                <a:r>
                  <a:rPr lang="es-ES" b="1" dirty="0" err="1" smtClean="0">
                    <a:solidFill>
                      <a:srgbClr val="030611"/>
                    </a:solidFill>
                  </a:rPr>
                  <a:t>RutaC</a:t>
                </a:r>
                <a:r>
                  <a:rPr lang="es-ES" b="1" dirty="0">
                    <a:solidFill>
                      <a:srgbClr val="030611"/>
                    </a:solidFill>
                  </a:rPr>
                  <a:t>: </a:t>
                </a:r>
                <a:r>
                  <a:rPr lang="es-ES" dirty="0">
                    <a:solidFill>
                      <a:srgbClr val="030611"/>
                    </a:solidFill>
                  </a:rPr>
                  <a:t>Sub-Conjunto de rutas que tienen demandas menores o iguales a 4 toneladas</a:t>
                </a:r>
                <a:r>
                  <a:rPr lang="es-ES" dirty="0" smtClean="0">
                    <a:solidFill>
                      <a:srgbClr val="030611"/>
                    </a:solidFill>
                  </a:rPr>
                  <a:t>.</a:t>
                </a:r>
              </a:p>
              <a:p>
                <a:pPr marL="95250" lvl="2" indent="0">
                  <a:buNone/>
                </a:pPr>
                <a:endParaRPr lang="es-CO" dirty="0">
                  <a:solidFill>
                    <a:srgbClr val="030611"/>
                  </a:solidFill>
                </a:endParaRPr>
              </a:p>
              <a:p>
                <a:pPr marL="95250" lvl="2" indent="0">
                  <a:buNone/>
                </a:pPr>
                <a:r>
                  <a:rPr lang="es-ES" b="1" dirty="0" err="1" smtClean="0">
                    <a:solidFill>
                      <a:srgbClr val="030611"/>
                    </a:solidFill>
                  </a:rPr>
                  <a:t>RutaCC</a:t>
                </a:r>
                <a:r>
                  <a:rPr lang="es-ES" b="1" dirty="0">
                    <a:solidFill>
                      <a:srgbClr val="030611"/>
                    </a:solidFill>
                  </a:rPr>
                  <a:t>: </a:t>
                </a:r>
                <a:r>
                  <a:rPr lang="es-ES" dirty="0">
                    <a:solidFill>
                      <a:srgbClr val="030611"/>
                    </a:solidFill>
                  </a:rPr>
                  <a:t>Sub-Conjunto de rutas que tienen demandas mayores </a:t>
                </a:r>
                <a:r>
                  <a:rPr lang="es-ES" dirty="0" smtClean="0">
                    <a:solidFill>
                      <a:srgbClr val="030611"/>
                    </a:solidFill>
                  </a:rPr>
                  <a:t>de </a:t>
                </a:r>
                <a:r>
                  <a:rPr lang="es-ES" dirty="0">
                    <a:solidFill>
                      <a:srgbClr val="030611"/>
                    </a:solidFill>
                  </a:rPr>
                  <a:t>4 toneladas pero menores o iguales a 4.5 toneladas</a:t>
                </a:r>
                <a:r>
                  <a:rPr lang="es-ES" dirty="0" smtClean="0">
                    <a:solidFill>
                      <a:srgbClr val="030611"/>
                    </a:solidFill>
                  </a:rPr>
                  <a:t>.</a:t>
                </a:r>
              </a:p>
              <a:p>
                <a:pPr marL="95250" lvl="2" indent="0">
                  <a:buNone/>
                </a:pPr>
                <a:endParaRPr lang="es-CO" dirty="0" smtClean="0">
                  <a:solidFill>
                    <a:srgbClr val="030611"/>
                  </a:solidFill>
                </a:endParaRPr>
              </a:p>
              <a:p>
                <a:pPr marL="95250" lvl="2" indent="0">
                  <a:buNone/>
                </a:pPr>
                <a:r>
                  <a:rPr lang="es-ES" b="1" dirty="0" err="1" smtClean="0">
                    <a:solidFill>
                      <a:srgbClr val="030611"/>
                    </a:solidFill>
                  </a:rPr>
                  <a:t>RutaO</a:t>
                </a:r>
                <a:r>
                  <a:rPr lang="es-ES" b="1" dirty="0" smtClean="0">
                    <a:solidFill>
                      <a:srgbClr val="030611"/>
                    </a:solidFill>
                  </a:rPr>
                  <a:t>: </a:t>
                </a:r>
                <a:r>
                  <a:rPr lang="es-ES" dirty="0" smtClean="0">
                    <a:solidFill>
                      <a:srgbClr val="030611"/>
                    </a:solidFill>
                  </a:rPr>
                  <a:t>Sub-Conjunto de rutas que tienen demandas mayores de 4.5 toneladas pero menores o iguales a 8 toneladas.</a:t>
                </a:r>
              </a:p>
              <a:p>
                <a:pPr marL="95250" lvl="2" indent="0">
                  <a:buNone/>
                </a:pPr>
                <a:endParaRPr lang="es-CO" dirty="0">
                  <a:solidFill>
                    <a:srgbClr val="030611"/>
                  </a:solidFill>
                </a:endParaRPr>
              </a:p>
              <a:p>
                <a:pPr marL="95250" lvl="2" indent="0">
                  <a:buNone/>
                </a:pPr>
                <a:r>
                  <a:rPr lang="es-ES" b="1" dirty="0" err="1" smtClean="0">
                    <a:solidFill>
                      <a:srgbClr val="030611"/>
                    </a:solidFill>
                  </a:rPr>
                  <a:t>Rmsd</a:t>
                </a:r>
                <a:r>
                  <a:rPr lang="es-ES" b="1" dirty="0">
                    <a:solidFill>
                      <a:srgbClr val="030611"/>
                    </a:solidFill>
                  </a:rPr>
                  <a:t>: </a:t>
                </a:r>
                <a:r>
                  <a:rPr lang="es-ES" dirty="0">
                    <a:solidFill>
                      <a:srgbClr val="030611"/>
                    </a:solidFill>
                  </a:rPr>
                  <a:t>Sub-conjunto de rutas correspondientes a cada periodo, donde:</a:t>
                </a:r>
                <a:endParaRPr lang="es-CO" dirty="0">
                  <a:solidFill>
                    <a:srgbClr val="030611"/>
                  </a:solidFill>
                </a:endParaRPr>
              </a:p>
              <a:p>
                <a:pPr lvl="1"/>
                <a:r>
                  <a:rPr lang="es-ES" sz="1800" b="1" i="1" dirty="0" smtClean="0">
                    <a:solidFill>
                      <a:srgbClr val="030611"/>
                    </a:solidFill>
                  </a:rPr>
                  <a:t>m</a:t>
                </a:r>
                <a:r>
                  <a:rPr lang="es-ES" sz="1800" dirty="0">
                    <a:solidFill>
                      <a:srgbClr val="030611"/>
                    </a:solidFill>
                  </a:rPr>
                  <a:t>, corresponde al mes.</a:t>
                </a:r>
                <a:endParaRPr lang="es-CO" sz="1800" dirty="0">
                  <a:solidFill>
                    <a:srgbClr val="030611"/>
                  </a:solidFill>
                </a:endParaRPr>
              </a:p>
              <a:p>
                <a:pPr lvl="1"/>
                <a:r>
                  <a:rPr lang="es-ES" sz="1800" b="1" i="1" dirty="0">
                    <a:solidFill>
                      <a:srgbClr val="030611"/>
                    </a:solidFill>
                  </a:rPr>
                  <a:t>s</a:t>
                </a:r>
                <a:r>
                  <a:rPr lang="es-ES" sz="1800" dirty="0">
                    <a:solidFill>
                      <a:srgbClr val="030611"/>
                    </a:solidFill>
                  </a:rPr>
                  <a:t>, corresponde a la semana.</a:t>
                </a:r>
                <a:endParaRPr lang="es-CO" sz="1800" dirty="0">
                  <a:solidFill>
                    <a:srgbClr val="030611"/>
                  </a:solidFill>
                </a:endParaRPr>
              </a:p>
              <a:p>
                <a:pPr lvl="1"/>
                <a:r>
                  <a:rPr lang="es-ES" sz="1800" b="1" i="1" dirty="0">
                    <a:solidFill>
                      <a:srgbClr val="030611"/>
                    </a:solidFill>
                  </a:rPr>
                  <a:t>d</a:t>
                </a:r>
                <a:r>
                  <a:rPr lang="es-ES" sz="1800" dirty="0">
                    <a:solidFill>
                      <a:srgbClr val="030611"/>
                    </a:solidFill>
                  </a:rPr>
                  <a:t>, corresponde al número de despacho de la </a:t>
                </a:r>
                <a:r>
                  <a:rPr lang="es-ES" sz="1800" dirty="0" smtClean="0">
                    <a:solidFill>
                      <a:srgbClr val="030611"/>
                    </a:solidFill>
                  </a:rPr>
                  <a:t>semana</a:t>
                </a:r>
              </a:p>
              <a:p>
                <a:pPr lvl="1"/>
                <a:endParaRPr lang="es-ES" sz="1800" i="1" dirty="0">
                  <a:solidFill>
                    <a:srgbClr val="030611"/>
                  </a:solidFill>
                </a:endParaRPr>
              </a:p>
              <a:p>
                <a:pPr marL="0" indent="0">
                  <a:buNone/>
                </a:pPr>
                <a:r>
                  <a:rPr lang="es-ES" sz="1800" dirty="0">
                    <a:solidFill>
                      <a:schemeClr val="bg1"/>
                    </a:solidFill>
                  </a:rPr>
                  <a:t>Ejemplo</a:t>
                </a:r>
                <a:r>
                  <a:rPr lang="es-ES" sz="1800" dirty="0">
                    <a:solidFill>
                      <a:srgbClr val="030611"/>
                    </a:solidFill>
                  </a:rPr>
                  <a:t>: R323: Ruta correspondiente al tercer despacho (Jueves) de la segunda </a:t>
                </a:r>
                <a:r>
                  <a:rPr lang="es-ES" sz="1800" dirty="0">
                    <a:solidFill>
                      <a:schemeClr val="bg1"/>
                    </a:solidFill>
                  </a:rPr>
                  <a:t>semana</a:t>
                </a:r>
                <a:r>
                  <a:rPr lang="es-ES" sz="1800" dirty="0">
                    <a:solidFill>
                      <a:srgbClr val="030611"/>
                    </a:solidFill>
                  </a:rPr>
                  <a:t> de Marzo.</a:t>
                </a:r>
                <a:endParaRPr lang="es-CO" sz="1800" dirty="0">
                  <a:solidFill>
                    <a:srgbClr val="030611"/>
                  </a:solidFill>
                </a:endParaRPr>
              </a:p>
              <a:p>
                <a:pPr marL="0" indent="0" algn="ctr">
                  <a:buNone/>
                </a:pPr>
                <a:r>
                  <a:rPr lang="es-ES" sz="1800" dirty="0">
                    <a:solidFill>
                      <a:srgbClr val="030611"/>
                    </a:solidFill>
                  </a:rPr>
                  <a:t> </a:t>
                </a:r>
                <a14:m>
                  <m:oMath xmlns:m="http://schemas.openxmlformats.org/officeDocument/2006/math">
                    <m:r>
                      <a:rPr lang="es-ES" sz="1800" i="1" smtClean="0">
                        <a:solidFill>
                          <a:schemeClr val="bg1"/>
                        </a:solidFill>
                        <a:latin typeface="Cambria Math"/>
                      </a:rPr>
                      <m:t>𝑅</m:t>
                    </m:r>
                    <m:r>
                      <a:rPr lang="es-ES" sz="1800" i="1" smtClean="0">
                        <a:solidFill>
                          <a:schemeClr val="bg1"/>
                        </a:solidFill>
                        <a:latin typeface="Cambria Math"/>
                      </a:rPr>
                      <m:t>323 ∈</m:t>
                    </m:r>
                    <m:r>
                      <a:rPr lang="es-ES" sz="1800" i="1" smtClean="0">
                        <a:solidFill>
                          <a:schemeClr val="bg1"/>
                        </a:solidFill>
                        <a:latin typeface="Cambria Math"/>
                      </a:rPr>
                      <m:t>𝑅𝑢𝑡𝑎</m:t>
                    </m:r>
                  </m:oMath>
                </a14:m>
                <a:endParaRPr lang="es-CO" sz="1800" dirty="0">
                  <a:solidFill>
                    <a:schemeClr val="bg1"/>
                  </a:solidFill>
                </a:endParaRPr>
              </a:p>
              <a:p>
                <a:pPr lvl="1"/>
                <a:endParaRPr lang="es-ES" sz="1800" i="1" dirty="0"/>
              </a:p>
              <a:p>
                <a:pPr marL="95250" lvl="1" indent="-95250">
                  <a:buNone/>
                </a:pPr>
                <a:endParaRPr lang="es-ES" i="1" dirty="0" smtClean="0"/>
              </a:p>
              <a:p>
                <a:pPr marL="95250" lvl="1" indent="-95250">
                  <a:buNone/>
                </a:pPr>
                <a:endParaRPr lang="es-ES" i="1" dirty="0"/>
              </a:p>
              <a:p>
                <a:pPr marL="95250" lvl="1" indent="-95250">
                  <a:buNone/>
                </a:pPr>
                <a:endParaRPr lang="es-CO" dirty="0" smtClean="0"/>
              </a:p>
              <a:p>
                <a:pPr marL="0" indent="0" algn="just">
                  <a:spcBef>
                    <a:spcPts val="0"/>
                  </a:spcBef>
                </a:pPr>
                <a:endParaRPr lang="es-ES" sz="2000" dirty="0" smtClean="0">
                  <a:solidFill>
                    <a:srgbClr val="030611"/>
                  </a:solidFill>
                </a:endParaRPr>
              </a:p>
              <a:p>
                <a:pPr marL="0" indent="0" algn="just">
                  <a:spcBef>
                    <a:spcPts val="0"/>
                  </a:spcBef>
                </a:pPr>
                <a:endParaRPr lang="es-ES" sz="2000" dirty="0" smtClean="0">
                  <a:solidFill>
                    <a:srgbClr val="030611"/>
                  </a:solidFill>
                </a:endParaRPr>
              </a:p>
            </p:txBody>
          </p:sp>
        </mc:Choice>
        <mc:Fallback xmlns="">
          <p:sp>
            <p:nvSpPr>
              <p:cNvPr id="6" name="Rectangle 3"/>
              <p:cNvSpPr>
                <a:spLocks noGrp="1" noRot="1" noChangeAspect="1" noMove="1" noResize="1" noEditPoints="1" noAdjustHandles="1" noChangeArrowheads="1" noChangeShapeType="1" noTextEdit="1"/>
              </p:cNvSpPr>
              <p:nvPr>
                <p:ph type="body" idx="1"/>
              </p:nvPr>
            </p:nvSpPr>
            <p:spPr>
              <a:xfrm>
                <a:off x="214313" y="785812"/>
                <a:ext cx="8688387" cy="5523507"/>
              </a:xfrm>
              <a:blipFill rotWithShape="1">
                <a:blip r:embed="rId3"/>
                <a:stretch>
                  <a:fillRect l="-1053" t="-773" b="-5298"/>
                </a:stretch>
              </a:blipFill>
            </p:spPr>
            <p:txBody>
              <a:bodyPr/>
              <a:lstStyle/>
              <a:p>
                <a:r>
                  <a:rPr lang="es-CO">
                    <a:noFill/>
                  </a:rPr>
                  <a:t> </a:t>
                </a:r>
              </a:p>
            </p:txBody>
          </p:sp>
        </mc:Fallback>
      </mc:AlternateContent>
    </p:spTree>
    <p:extLst>
      <p:ext uri="{BB962C8B-B14F-4D97-AF65-F5344CB8AC3E}">
        <p14:creationId xmlns:p14="http://schemas.microsoft.com/office/powerpoint/2010/main" val="12196366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MODELO MATEMÁTICO</a:t>
            </a:r>
          </a:p>
        </p:txBody>
      </p:sp>
      <mc:AlternateContent xmlns:mc="http://schemas.openxmlformats.org/markup-compatibility/2006" xmlns:a14="http://schemas.microsoft.com/office/drawing/2010/main">
        <mc:Choice Requires="a14">
          <p:sp>
            <p:nvSpPr>
              <p:cNvPr id="6" name="Rectangle 3"/>
              <p:cNvSpPr>
                <a:spLocks noGrp="1" noChangeArrowheads="1"/>
              </p:cNvSpPr>
              <p:nvPr>
                <p:ph type="body" idx="1"/>
              </p:nvPr>
            </p:nvSpPr>
            <p:spPr>
              <a:xfrm>
                <a:off x="214313" y="785812"/>
                <a:ext cx="8688387" cy="5523507"/>
              </a:xfrm>
            </p:spPr>
            <p:txBody>
              <a:bodyPr/>
              <a:lstStyle/>
              <a:p>
                <a:pPr marL="95250" lvl="1" indent="-95250">
                  <a:spcBef>
                    <a:spcPts val="0"/>
                  </a:spcBef>
                  <a:buNone/>
                </a:pPr>
                <a:r>
                  <a:rPr lang="es-ES" sz="1800" b="1" dirty="0" smtClean="0">
                    <a:solidFill>
                      <a:srgbClr val="030611"/>
                    </a:solidFill>
                  </a:rPr>
                  <a:t>PARAMETROS</a:t>
                </a:r>
                <a:endParaRPr lang="es-ES" sz="1800" b="1" i="1" dirty="0"/>
              </a:p>
              <a:p>
                <a:pPr marL="0" lvl="1" indent="0">
                  <a:spcBef>
                    <a:spcPts val="0"/>
                  </a:spcBef>
                  <a:buNone/>
                </a:pPr>
                <a:endParaRPr lang="es-ES" sz="1800" i="1" dirty="0" smtClean="0"/>
              </a:p>
              <a:p>
                <a:pPr marL="0" lvl="2" indent="0">
                  <a:spcBef>
                    <a:spcPts val="0"/>
                  </a:spcBef>
                  <a:buNone/>
                </a:pPr>
                <a14:m>
                  <m:oMath xmlns:m="http://schemas.openxmlformats.org/officeDocument/2006/math">
                    <m:sSub>
                      <m:sSubPr>
                        <m:ctrlPr>
                          <a:rPr lang="es-CO" b="1" i="1" smtClean="0">
                            <a:solidFill>
                              <a:srgbClr val="030611"/>
                            </a:solidFill>
                            <a:latin typeface="Cambria Math"/>
                          </a:rPr>
                        </m:ctrlPr>
                      </m:sSubPr>
                      <m:e>
                        <m:r>
                          <a:rPr lang="en-US" b="1" i="1">
                            <a:solidFill>
                              <a:srgbClr val="030611"/>
                            </a:solidFill>
                            <a:latin typeface="Cambria Math"/>
                          </a:rPr>
                          <m:t>𝑪𝑷</m:t>
                        </m:r>
                      </m:e>
                      <m:sub>
                        <m:r>
                          <a:rPr lang="en-US" b="1" i="1">
                            <a:solidFill>
                              <a:srgbClr val="030611"/>
                            </a:solidFill>
                            <a:latin typeface="Cambria Math"/>
                          </a:rPr>
                          <m:t>𝒊𝒓</m:t>
                        </m:r>
                      </m:sub>
                    </m:sSub>
                    <m:r>
                      <a:rPr lang="es-CO" i="1">
                        <a:solidFill>
                          <a:srgbClr val="030611"/>
                        </a:solidFill>
                        <a:latin typeface="Cambria Math"/>
                      </a:rPr>
                      <m:t>: </m:t>
                    </m:r>
                  </m:oMath>
                </a14:m>
                <a:r>
                  <a:rPr lang="es-ES" dirty="0" smtClean="0">
                    <a:solidFill>
                      <a:srgbClr val="030611"/>
                    </a:solidFill>
                  </a:rPr>
                  <a:t>Costo </a:t>
                </a:r>
                <a:r>
                  <a:rPr lang="es-ES" dirty="0">
                    <a:solidFill>
                      <a:srgbClr val="030611"/>
                    </a:solidFill>
                  </a:rPr>
                  <a:t>de la ruta</a:t>
                </a:r>
                <a:r>
                  <a:rPr lang="es-ES" i="1" dirty="0">
                    <a:solidFill>
                      <a:srgbClr val="030611"/>
                    </a:solidFill>
                  </a:rPr>
                  <a:t> r</a:t>
                </a:r>
                <a:r>
                  <a:rPr lang="es-ES" b="1" dirty="0">
                    <a:solidFill>
                      <a:srgbClr val="030611"/>
                    </a:solidFill>
                  </a:rPr>
                  <a:t> </a:t>
                </a:r>
                <a:r>
                  <a:rPr lang="es-ES" dirty="0">
                    <a:solidFill>
                      <a:srgbClr val="030611"/>
                    </a:solidFill>
                  </a:rPr>
                  <a:t>para el tipo de vehículo de capacidad </a:t>
                </a:r>
                <a:r>
                  <a:rPr lang="es-ES" i="1" dirty="0">
                    <a:solidFill>
                      <a:srgbClr val="030611"/>
                    </a:solidFill>
                  </a:rPr>
                  <a:t>i</a:t>
                </a:r>
                <a:r>
                  <a:rPr lang="es-ES" b="1" dirty="0">
                    <a:solidFill>
                      <a:srgbClr val="030611"/>
                    </a:solidFill>
                  </a:rPr>
                  <a:t> </a:t>
                </a:r>
                <a:r>
                  <a:rPr lang="es-ES" dirty="0">
                    <a:solidFill>
                      <a:srgbClr val="030611"/>
                    </a:solidFill>
                  </a:rPr>
                  <a:t>adquirido ($/ruta)</a:t>
                </a:r>
                <a:r>
                  <a:rPr lang="es-ES" b="1" dirty="0">
                    <a:solidFill>
                      <a:srgbClr val="030611"/>
                    </a:solidFill>
                  </a:rPr>
                  <a:t>.</a:t>
                </a:r>
                <a:endParaRPr lang="es-CO" dirty="0">
                  <a:solidFill>
                    <a:srgbClr val="030611"/>
                  </a:solidFill>
                </a:endParaRPr>
              </a:p>
              <a:p>
                <a:pPr marL="0" indent="0">
                  <a:spcBef>
                    <a:spcPts val="0"/>
                  </a:spcBef>
                  <a:buNone/>
                </a:pPr>
                <a:r>
                  <a:rPr lang="es-ES" sz="1800" b="1" dirty="0">
                    <a:solidFill>
                      <a:srgbClr val="030611"/>
                    </a:solidFill>
                  </a:rPr>
                  <a:t> </a:t>
                </a:r>
                <a:endParaRPr lang="es-CO" sz="1800" dirty="0">
                  <a:solidFill>
                    <a:srgbClr val="030611"/>
                  </a:solidFill>
                </a:endParaRPr>
              </a:p>
              <a:p>
                <a:pPr marL="0" lvl="2" indent="0">
                  <a:spcBef>
                    <a:spcPts val="0"/>
                  </a:spcBef>
                  <a:buNone/>
                </a:pPr>
                <a14:m>
                  <m:oMath xmlns:m="http://schemas.openxmlformats.org/officeDocument/2006/math">
                    <m:sSub>
                      <m:sSubPr>
                        <m:ctrlPr>
                          <a:rPr lang="es-CO" b="1" i="1">
                            <a:solidFill>
                              <a:srgbClr val="030611"/>
                            </a:solidFill>
                            <a:latin typeface="Cambria Math"/>
                          </a:rPr>
                        </m:ctrlPr>
                      </m:sSubPr>
                      <m:e>
                        <m:r>
                          <a:rPr lang="en-US" b="1" i="1">
                            <a:solidFill>
                              <a:srgbClr val="030611"/>
                            </a:solidFill>
                            <a:latin typeface="Cambria Math"/>
                          </a:rPr>
                          <m:t>𝑪𝑺</m:t>
                        </m:r>
                      </m:e>
                      <m:sub>
                        <m:r>
                          <a:rPr lang="en-US" b="1" i="1">
                            <a:solidFill>
                              <a:srgbClr val="030611"/>
                            </a:solidFill>
                            <a:latin typeface="Cambria Math"/>
                          </a:rPr>
                          <m:t>𝒊𝒓</m:t>
                        </m:r>
                      </m:sub>
                    </m:sSub>
                  </m:oMath>
                </a14:m>
                <a:r>
                  <a:rPr lang="es-ES" b="1" dirty="0">
                    <a:solidFill>
                      <a:srgbClr val="030611"/>
                    </a:solidFill>
                  </a:rPr>
                  <a:t> </a:t>
                </a:r>
                <a:r>
                  <a:rPr lang="es-ES" b="1" dirty="0" smtClean="0">
                    <a:solidFill>
                      <a:srgbClr val="030611"/>
                    </a:solidFill>
                  </a:rPr>
                  <a:t>:</a:t>
                </a:r>
                <a:r>
                  <a:rPr lang="es-ES" dirty="0" smtClean="0">
                    <a:solidFill>
                      <a:srgbClr val="030611"/>
                    </a:solidFill>
                  </a:rPr>
                  <a:t>Costo </a:t>
                </a:r>
                <a:r>
                  <a:rPr lang="es-ES" dirty="0">
                    <a:solidFill>
                      <a:srgbClr val="030611"/>
                    </a:solidFill>
                  </a:rPr>
                  <a:t>de la ruta </a:t>
                </a:r>
                <a:r>
                  <a:rPr lang="es-ES" i="1" dirty="0">
                    <a:solidFill>
                      <a:srgbClr val="030611"/>
                    </a:solidFill>
                  </a:rPr>
                  <a:t>r</a:t>
                </a:r>
                <a:r>
                  <a:rPr lang="es-ES" b="1" dirty="0">
                    <a:solidFill>
                      <a:srgbClr val="030611"/>
                    </a:solidFill>
                  </a:rPr>
                  <a:t> </a:t>
                </a:r>
                <a:r>
                  <a:rPr lang="es-ES" dirty="0">
                    <a:solidFill>
                      <a:srgbClr val="030611"/>
                    </a:solidFill>
                  </a:rPr>
                  <a:t>para el tipo de vehiculó de capacidad </a:t>
                </a:r>
                <a:r>
                  <a:rPr lang="es-ES" i="1" dirty="0">
                    <a:solidFill>
                      <a:srgbClr val="030611"/>
                    </a:solidFill>
                  </a:rPr>
                  <a:t>i</a:t>
                </a:r>
                <a:r>
                  <a:rPr lang="es-ES" b="1" dirty="0">
                    <a:solidFill>
                      <a:srgbClr val="030611"/>
                    </a:solidFill>
                  </a:rPr>
                  <a:t> </a:t>
                </a:r>
                <a:r>
                  <a:rPr lang="es-ES" dirty="0">
                    <a:solidFill>
                      <a:srgbClr val="030611"/>
                    </a:solidFill>
                  </a:rPr>
                  <a:t>rentado ($/ruta)</a:t>
                </a:r>
                <a:r>
                  <a:rPr lang="es-ES" b="1" dirty="0">
                    <a:solidFill>
                      <a:srgbClr val="030611"/>
                    </a:solidFill>
                  </a:rPr>
                  <a:t>.</a:t>
                </a:r>
                <a:endParaRPr lang="es-CO" dirty="0">
                  <a:solidFill>
                    <a:srgbClr val="030611"/>
                  </a:solidFill>
                </a:endParaRPr>
              </a:p>
              <a:p>
                <a:pPr marL="0" indent="0">
                  <a:spcBef>
                    <a:spcPts val="0"/>
                  </a:spcBef>
                  <a:buNone/>
                </a:pPr>
                <a:r>
                  <a:rPr lang="es-ES" sz="1800" b="1" dirty="0">
                    <a:solidFill>
                      <a:srgbClr val="030611"/>
                    </a:solidFill>
                  </a:rPr>
                  <a:t> </a:t>
                </a:r>
                <a:endParaRPr lang="es-CO" sz="1800" dirty="0">
                  <a:solidFill>
                    <a:srgbClr val="030611"/>
                  </a:solidFill>
                </a:endParaRPr>
              </a:p>
              <a:p>
                <a:pPr marL="0" lvl="2" indent="0">
                  <a:spcBef>
                    <a:spcPts val="0"/>
                  </a:spcBef>
                  <a:buNone/>
                </a:pPr>
                <a14:m>
                  <m:oMath xmlns:m="http://schemas.openxmlformats.org/officeDocument/2006/math">
                    <m:sSub>
                      <m:sSubPr>
                        <m:ctrlPr>
                          <a:rPr lang="es-CO" b="1" i="1">
                            <a:solidFill>
                              <a:srgbClr val="030611"/>
                            </a:solidFill>
                            <a:latin typeface="Cambria Math"/>
                          </a:rPr>
                        </m:ctrlPr>
                      </m:sSubPr>
                      <m:e>
                        <m:r>
                          <a:rPr lang="en-US" b="1" i="1">
                            <a:solidFill>
                              <a:srgbClr val="030611"/>
                            </a:solidFill>
                            <a:latin typeface="Cambria Math"/>
                          </a:rPr>
                          <m:t>𝑪𝑭</m:t>
                        </m:r>
                      </m:e>
                      <m:sub>
                        <m:r>
                          <a:rPr lang="en-US" b="1" i="1">
                            <a:solidFill>
                              <a:srgbClr val="030611"/>
                            </a:solidFill>
                            <a:latin typeface="Cambria Math"/>
                          </a:rPr>
                          <m:t>𝒊</m:t>
                        </m:r>
                      </m:sub>
                    </m:sSub>
                  </m:oMath>
                </a14:m>
                <a:r>
                  <a:rPr lang="es-ES" b="1" dirty="0">
                    <a:solidFill>
                      <a:srgbClr val="030611"/>
                    </a:solidFill>
                  </a:rPr>
                  <a:t>: (Costo fijo vehículo propio). </a:t>
                </a:r>
                <a:r>
                  <a:rPr lang="es-ES" dirty="0">
                    <a:solidFill>
                      <a:srgbClr val="030611"/>
                    </a:solidFill>
                  </a:rPr>
                  <a:t>Adquirir un Tipo de vehículo </a:t>
                </a:r>
                <a:r>
                  <a:rPr lang="es-ES" i="1" dirty="0">
                    <a:solidFill>
                      <a:srgbClr val="030611"/>
                    </a:solidFill>
                  </a:rPr>
                  <a:t>i</a:t>
                </a:r>
                <a:r>
                  <a:rPr lang="es-ES" dirty="0">
                    <a:solidFill>
                      <a:srgbClr val="030611"/>
                    </a:solidFill>
                  </a:rPr>
                  <a:t> ($/mensual).</a:t>
                </a:r>
                <a:endParaRPr lang="es-CO" dirty="0">
                  <a:solidFill>
                    <a:srgbClr val="030611"/>
                  </a:solidFill>
                </a:endParaRPr>
              </a:p>
              <a:p>
                <a:pPr marL="0" indent="0">
                  <a:spcBef>
                    <a:spcPts val="0"/>
                  </a:spcBef>
                  <a:buNone/>
                </a:pPr>
                <a:r>
                  <a:rPr lang="es-ES" sz="1800" dirty="0">
                    <a:solidFill>
                      <a:srgbClr val="030611"/>
                    </a:solidFill>
                  </a:rPr>
                  <a:t> </a:t>
                </a:r>
                <a:endParaRPr lang="es-CO" sz="1800" dirty="0">
                  <a:solidFill>
                    <a:srgbClr val="030611"/>
                  </a:solidFill>
                </a:endParaRPr>
              </a:p>
              <a:p>
                <a:pPr marL="0" lvl="2" indent="0">
                  <a:spcBef>
                    <a:spcPts val="0"/>
                  </a:spcBef>
                  <a:buNone/>
                </a:pPr>
                <a:r>
                  <a:rPr lang="es-ES" b="1" dirty="0" smtClean="0">
                    <a:solidFill>
                      <a:srgbClr val="030611"/>
                    </a:solidFill>
                  </a:rPr>
                  <a:t>N. </a:t>
                </a:r>
                <a:r>
                  <a:rPr lang="es-ES" dirty="0">
                    <a:solidFill>
                      <a:srgbClr val="030611"/>
                    </a:solidFill>
                  </a:rPr>
                  <a:t> Número de meses del horizonte de tiempo</a:t>
                </a:r>
                <a:r>
                  <a:rPr lang="es-ES" dirty="0" smtClean="0">
                    <a:solidFill>
                      <a:srgbClr val="030611"/>
                    </a:solidFill>
                  </a:rPr>
                  <a:t>. </a:t>
                </a:r>
                <a:r>
                  <a:rPr lang="es-ES" dirty="0">
                    <a:solidFill>
                      <a:srgbClr val="030611"/>
                    </a:solidFill>
                  </a:rPr>
                  <a:t> </a:t>
                </a:r>
                <a14:m>
                  <m:oMath xmlns:m="http://schemas.openxmlformats.org/officeDocument/2006/math">
                    <m:r>
                      <a:rPr lang="es-ES" i="1">
                        <a:solidFill>
                          <a:srgbClr val="030611"/>
                        </a:solidFill>
                        <a:latin typeface="Cambria Math"/>
                      </a:rPr>
                      <m:t>𝑁</m:t>
                    </m:r>
                    <m:r>
                      <a:rPr lang="es-ES" i="1">
                        <a:solidFill>
                          <a:srgbClr val="030611"/>
                        </a:solidFill>
                        <a:latin typeface="Cambria Math"/>
                      </a:rPr>
                      <m:t> ≥0</m:t>
                    </m:r>
                  </m:oMath>
                </a14:m>
                <a:endParaRPr lang="es-CO" dirty="0">
                  <a:solidFill>
                    <a:srgbClr val="030611"/>
                  </a:solidFill>
                </a:endParaRPr>
              </a:p>
              <a:p>
                <a:pPr marL="0" lvl="1" indent="0">
                  <a:spcBef>
                    <a:spcPts val="0"/>
                  </a:spcBef>
                  <a:buNone/>
                </a:pPr>
                <a:endParaRPr lang="es-ES" sz="1800" i="1" dirty="0" smtClean="0"/>
              </a:p>
              <a:p>
                <a:pPr marL="0" lvl="1" indent="0">
                  <a:spcBef>
                    <a:spcPts val="0"/>
                  </a:spcBef>
                  <a:buNone/>
                </a:pPr>
                <a:r>
                  <a:rPr lang="es-ES" sz="1800" b="1" dirty="0" smtClean="0">
                    <a:solidFill>
                      <a:srgbClr val="030611"/>
                    </a:solidFill>
                  </a:rPr>
                  <a:t>VARIABLES</a:t>
                </a:r>
              </a:p>
              <a:p>
                <a:pPr marL="0" lvl="1" indent="0">
                  <a:spcBef>
                    <a:spcPts val="0"/>
                  </a:spcBef>
                  <a:buNone/>
                </a:pPr>
                <a:endParaRPr lang="es-ES" sz="1800" dirty="0">
                  <a:solidFill>
                    <a:srgbClr val="030611"/>
                  </a:solidFill>
                </a:endParaRPr>
              </a:p>
              <a:p>
                <a:pPr marL="0" lvl="1" indent="0">
                  <a:spcBef>
                    <a:spcPts val="0"/>
                  </a:spcBef>
                  <a:buNone/>
                </a:pPr>
                <a14:m>
                  <m:oMath xmlns:m="http://schemas.openxmlformats.org/officeDocument/2006/math">
                    <m:sSub>
                      <m:sSubPr>
                        <m:ctrlPr>
                          <a:rPr lang="es-CO" sz="1800" b="1" i="1">
                            <a:solidFill>
                              <a:srgbClr val="030611"/>
                            </a:solidFill>
                            <a:latin typeface="Cambria Math"/>
                          </a:rPr>
                        </m:ctrlPr>
                      </m:sSubPr>
                      <m:e>
                        <m:r>
                          <a:rPr lang="en-US" sz="1800" b="1" i="1">
                            <a:solidFill>
                              <a:srgbClr val="030611"/>
                            </a:solidFill>
                            <a:latin typeface="Cambria Math"/>
                          </a:rPr>
                          <m:t>𝑿</m:t>
                        </m:r>
                      </m:e>
                      <m:sub>
                        <m:r>
                          <a:rPr lang="en-US" sz="1800" b="1" i="1">
                            <a:solidFill>
                              <a:srgbClr val="030611"/>
                            </a:solidFill>
                            <a:latin typeface="Cambria Math"/>
                          </a:rPr>
                          <m:t>𝒊𝒃</m:t>
                        </m:r>
                      </m:sub>
                    </m:sSub>
                  </m:oMath>
                </a14:m>
                <a:r>
                  <a:rPr lang="es-ES" sz="1800" b="1" dirty="0">
                    <a:solidFill>
                      <a:srgbClr val="030611"/>
                    </a:solidFill>
                  </a:rPr>
                  <a:t>: </a:t>
                </a:r>
                <a:r>
                  <a:rPr lang="es-ES" sz="1800" dirty="0">
                    <a:solidFill>
                      <a:srgbClr val="030611"/>
                    </a:solidFill>
                  </a:rPr>
                  <a:t>Variable binaria que representa el número de vehículo a ser adquirido </a:t>
                </a:r>
                <a:r>
                  <a:rPr lang="es-ES" sz="1800" i="1" dirty="0">
                    <a:solidFill>
                      <a:srgbClr val="030611"/>
                    </a:solidFill>
                  </a:rPr>
                  <a:t>b</a:t>
                </a:r>
                <a:r>
                  <a:rPr lang="es-ES" sz="1800" dirty="0">
                    <a:solidFill>
                      <a:srgbClr val="030611"/>
                    </a:solidFill>
                  </a:rPr>
                  <a:t> del tipo de vehículo de capacidad </a:t>
                </a:r>
                <a:r>
                  <a:rPr lang="es-ES" sz="1800" i="1" dirty="0">
                    <a:solidFill>
                      <a:srgbClr val="030611"/>
                    </a:solidFill>
                  </a:rPr>
                  <a:t>i</a:t>
                </a:r>
                <a:r>
                  <a:rPr lang="es-ES" sz="1800" b="1" dirty="0" smtClean="0">
                    <a:solidFill>
                      <a:srgbClr val="030611"/>
                    </a:solidFill>
                  </a:rPr>
                  <a:t>.</a:t>
                </a:r>
              </a:p>
              <a:p>
                <a:pPr marL="0" lvl="1" indent="0">
                  <a:spcBef>
                    <a:spcPts val="0"/>
                  </a:spcBef>
                  <a:buNone/>
                </a:pPr>
                <a:endParaRPr lang="es-CO" sz="1800" dirty="0">
                  <a:solidFill>
                    <a:srgbClr val="030611"/>
                  </a:solidFill>
                </a:endParaRPr>
              </a:p>
              <a:p>
                <a:pPr marL="0" lvl="1" indent="0">
                  <a:spcBef>
                    <a:spcPts val="0"/>
                  </a:spcBef>
                  <a:buNone/>
                </a:pPr>
                <a14:m>
                  <m:oMath xmlns:m="http://schemas.openxmlformats.org/officeDocument/2006/math">
                    <m:sSub>
                      <m:sSubPr>
                        <m:ctrlPr>
                          <a:rPr lang="es-CO" sz="1800" b="1" i="1">
                            <a:solidFill>
                              <a:srgbClr val="030611"/>
                            </a:solidFill>
                            <a:latin typeface="Cambria Math"/>
                          </a:rPr>
                        </m:ctrlPr>
                      </m:sSubPr>
                      <m:e>
                        <m:r>
                          <a:rPr lang="en-US" sz="1800" b="1" i="1">
                            <a:solidFill>
                              <a:srgbClr val="030611"/>
                            </a:solidFill>
                            <a:latin typeface="Cambria Math"/>
                          </a:rPr>
                          <m:t>𝑨</m:t>
                        </m:r>
                      </m:e>
                      <m:sub>
                        <m:r>
                          <a:rPr lang="en-US" sz="1800" b="1" i="1">
                            <a:solidFill>
                              <a:srgbClr val="030611"/>
                            </a:solidFill>
                            <a:latin typeface="Cambria Math"/>
                          </a:rPr>
                          <m:t>𝒊𝒃𝒓</m:t>
                        </m:r>
                      </m:sub>
                    </m:sSub>
                  </m:oMath>
                </a14:m>
                <a:r>
                  <a:rPr lang="es-ES" sz="1800" b="1" dirty="0">
                    <a:solidFill>
                      <a:srgbClr val="030611"/>
                    </a:solidFill>
                  </a:rPr>
                  <a:t>: </a:t>
                </a:r>
                <a:r>
                  <a:rPr lang="es-ES" sz="1800" dirty="0">
                    <a:solidFill>
                      <a:srgbClr val="030611"/>
                    </a:solidFill>
                  </a:rPr>
                  <a:t>Variable binaria que establece la asignación de un vehículo adquirido </a:t>
                </a:r>
                <a:r>
                  <a:rPr lang="es-ES" sz="1800" i="1" dirty="0">
                    <a:solidFill>
                      <a:srgbClr val="030611"/>
                    </a:solidFill>
                  </a:rPr>
                  <a:t>b</a:t>
                </a:r>
                <a:r>
                  <a:rPr lang="es-ES" sz="1800" dirty="0">
                    <a:solidFill>
                      <a:srgbClr val="030611"/>
                    </a:solidFill>
                  </a:rPr>
                  <a:t> de capacidad </a:t>
                </a:r>
                <a:r>
                  <a:rPr lang="es-ES" sz="1800" i="1" dirty="0">
                    <a:solidFill>
                      <a:srgbClr val="030611"/>
                    </a:solidFill>
                  </a:rPr>
                  <a:t>i</a:t>
                </a:r>
                <a:r>
                  <a:rPr lang="es-ES" sz="1800" dirty="0">
                    <a:solidFill>
                      <a:srgbClr val="030611"/>
                    </a:solidFill>
                  </a:rPr>
                  <a:t> a la ruta </a:t>
                </a:r>
                <a:r>
                  <a:rPr lang="es-ES" sz="1800" i="1" dirty="0">
                    <a:solidFill>
                      <a:srgbClr val="030611"/>
                    </a:solidFill>
                  </a:rPr>
                  <a:t>r</a:t>
                </a:r>
                <a:r>
                  <a:rPr lang="es-ES" sz="1800" i="1" dirty="0" smtClean="0">
                    <a:solidFill>
                      <a:srgbClr val="030611"/>
                    </a:solidFill>
                  </a:rPr>
                  <a:t>.</a:t>
                </a:r>
              </a:p>
              <a:p>
                <a:pPr marL="0" lvl="1" indent="0">
                  <a:spcBef>
                    <a:spcPts val="0"/>
                  </a:spcBef>
                  <a:buNone/>
                </a:pPr>
                <a:endParaRPr lang="es-ES" sz="1800" i="1" dirty="0" smtClean="0">
                  <a:solidFill>
                    <a:srgbClr val="030611"/>
                  </a:solidFill>
                </a:endParaRPr>
              </a:p>
              <a:p>
                <a:pPr marL="0" lvl="1" indent="0">
                  <a:spcBef>
                    <a:spcPts val="0"/>
                  </a:spcBef>
                  <a:buNone/>
                </a:pPr>
                <a14:m>
                  <m:oMath xmlns:m="http://schemas.openxmlformats.org/officeDocument/2006/math">
                    <m:sSub>
                      <m:sSubPr>
                        <m:ctrlPr>
                          <a:rPr lang="es-CO" sz="1800" b="1" i="1" smtClean="0">
                            <a:solidFill>
                              <a:schemeClr val="bg1"/>
                            </a:solidFill>
                            <a:latin typeface="Cambria Math"/>
                          </a:rPr>
                        </m:ctrlPr>
                      </m:sSubPr>
                      <m:e>
                        <m:r>
                          <a:rPr lang="en-US" sz="1800" b="1" i="1">
                            <a:solidFill>
                              <a:schemeClr val="bg1"/>
                            </a:solidFill>
                            <a:latin typeface="Cambria Math"/>
                          </a:rPr>
                          <m:t>𝑩</m:t>
                        </m:r>
                      </m:e>
                      <m:sub>
                        <m:r>
                          <a:rPr lang="en-US" sz="1800" b="1" i="1">
                            <a:solidFill>
                              <a:schemeClr val="bg1"/>
                            </a:solidFill>
                            <a:latin typeface="Cambria Math"/>
                          </a:rPr>
                          <m:t>𝒊𝒔𝒓</m:t>
                        </m:r>
                      </m:sub>
                    </m:sSub>
                  </m:oMath>
                </a14:m>
                <a:r>
                  <a:rPr lang="es-ES" sz="1800" b="1" dirty="0">
                    <a:solidFill>
                      <a:schemeClr val="bg1"/>
                    </a:solidFill>
                  </a:rPr>
                  <a:t>: </a:t>
                </a:r>
                <a:r>
                  <a:rPr lang="es-ES" sz="1800" dirty="0">
                    <a:solidFill>
                      <a:schemeClr val="bg1"/>
                    </a:solidFill>
                  </a:rPr>
                  <a:t>Variable binaria que establece la asignación de un vehículo subcontratado </a:t>
                </a:r>
                <a:r>
                  <a:rPr lang="es-ES" sz="1800" i="1" dirty="0">
                    <a:solidFill>
                      <a:schemeClr val="bg1"/>
                    </a:solidFill>
                  </a:rPr>
                  <a:t>s</a:t>
                </a:r>
                <a:r>
                  <a:rPr lang="es-ES" sz="1800" dirty="0">
                    <a:solidFill>
                      <a:schemeClr val="bg1"/>
                    </a:solidFill>
                  </a:rPr>
                  <a:t> de capacidad </a:t>
                </a:r>
                <a:r>
                  <a:rPr lang="es-ES" sz="1800" i="1" dirty="0">
                    <a:solidFill>
                      <a:schemeClr val="bg1"/>
                    </a:solidFill>
                  </a:rPr>
                  <a:t>i</a:t>
                </a:r>
                <a:r>
                  <a:rPr lang="es-ES" sz="1800" dirty="0">
                    <a:solidFill>
                      <a:schemeClr val="bg1"/>
                    </a:solidFill>
                  </a:rPr>
                  <a:t> a la ruta </a:t>
                </a:r>
                <a:r>
                  <a:rPr lang="es-ES" sz="1800" i="1" dirty="0">
                    <a:solidFill>
                      <a:schemeClr val="bg1"/>
                    </a:solidFill>
                  </a:rPr>
                  <a:t>r</a:t>
                </a:r>
                <a:r>
                  <a:rPr lang="es-ES" sz="1800" dirty="0">
                    <a:solidFill>
                      <a:schemeClr val="bg1"/>
                    </a:solidFill>
                  </a:rPr>
                  <a:t>.</a:t>
                </a:r>
                <a:endParaRPr lang="es-CO" sz="1800" dirty="0">
                  <a:solidFill>
                    <a:schemeClr val="bg1"/>
                  </a:solidFill>
                </a:endParaRPr>
              </a:p>
              <a:p>
                <a:pPr marL="0" lvl="1" indent="0">
                  <a:spcBef>
                    <a:spcPts val="0"/>
                  </a:spcBef>
                  <a:buNone/>
                </a:pPr>
                <a:endParaRPr lang="es-CO" dirty="0">
                  <a:solidFill>
                    <a:srgbClr val="030611"/>
                  </a:solidFill>
                </a:endParaRPr>
              </a:p>
              <a:p>
                <a:pPr marL="0" lvl="1" indent="0">
                  <a:spcBef>
                    <a:spcPts val="0"/>
                  </a:spcBef>
                  <a:buNone/>
                </a:pPr>
                <a:endParaRPr lang="es-ES" i="1" dirty="0" smtClean="0"/>
              </a:p>
              <a:p>
                <a:pPr marL="0" lvl="1" indent="0">
                  <a:spcBef>
                    <a:spcPts val="0"/>
                  </a:spcBef>
                  <a:buNone/>
                </a:pPr>
                <a:endParaRPr lang="es-ES" i="1" dirty="0"/>
              </a:p>
              <a:p>
                <a:pPr marL="95250" lvl="1" indent="-95250">
                  <a:buNone/>
                </a:pPr>
                <a:endParaRPr lang="es-CO" dirty="0" smtClean="0"/>
              </a:p>
              <a:p>
                <a:pPr marL="0" indent="0" algn="just">
                  <a:spcBef>
                    <a:spcPts val="0"/>
                  </a:spcBef>
                </a:pPr>
                <a:endParaRPr lang="es-ES" sz="2000" dirty="0" smtClean="0">
                  <a:solidFill>
                    <a:srgbClr val="030611"/>
                  </a:solidFill>
                </a:endParaRPr>
              </a:p>
              <a:p>
                <a:pPr marL="0" indent="0" algn="just">
                  <a:spcBef>
                    <a:spcPts val="0"/>
                  </a:spcBef>
                </a:pPr>
                <a:endParaRPr lang="es-ES" sz="2000" dirty="0" smtClean="0">
                  <a:solidFill>
                    <a:srgbClr val="030611"/>
                  </a:solidFill>
                </a:endParaRPr>
              </a:p>
            </p:txBody>
          </p:sp>
        </mc:Choice>
        <mc:Fallback xmlns="">
          <p:sp>
            <p:nvSpPr>
              <p:cNvPr id="6" name="Rectangle 3"/>
              <p:cNvSpPr>
                <a:spLocks noGrp="1" noRot="1" noChangeAspect="1" noMove="1" noResize="1" noEditPoints="1" noAdjustHandles="1" noChangeArrowheads="1" noChangeShapeType="1" noTextEdit="1"/>
              </p:cNvSpPr>
              <p:nvPr>
                <p:ph type="body" idx="1"/>
              </p:nvPr>
            </p:nvSpPr>
            <p:spPr>
              <a:xfrm>
                <a:off x="214313" y="785812"/>
                <a:ext cx="8688387" cy="5523507"/>
              </a:xfrm>
              <a:blipFill rotWithShape="1">
                <a:blip r:embed="rId3"/>
                <a:stretch>
                  <a:fillRect l="-561" t="-552" b="-2759"/>
                </a:stretch>
              </a:blipFill>
            </p:spPr>
            <p:txBody>
              <a:bodyPr/>
              <a:lstStyle/>
              <a:p>
                <a:r>
                  <a:rPr lang="es-CO">
                    <a:noFill/>
                  </a:rPr>
                  <a:t> </a:t>
                </a:r>
              </a:p>
            </p:txBody>
          </p:sp>
        </mc:Fallback>
      </mc:AlternateContent>
    </p:spTree>
    <p:extLst>
      <p:ext uri="{BB962C8B-B14F-4D97-AF65-F5344CB8AC3E}">
        <p14:creationId xmlns:p14="http://schemas.microsoft.com/office/powerpoint/2010/main" val="35666771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CONTENIDO</a:t>
            </a:r>
            <a:endParaRPr lang="en-GB" b="1" dirty="0"/>
          </a:p>
        </p:txBody>
      </p:sp>
      <p:sp>
        <p:nvSpPr>
          <p:cNvPr id="7171" name="Rectangle 3"/>
          <p:cNvSpPr>
            <a:spLocks noGrp="1" noChangeArrowheads="1"/>
          </p:cNvSpPr>
          <p:nvPr>
            <p:ph type="body" idx="1"/>
          </p:nvPr>
        </p:nvSpPr>
        <p:spPr>
          <a:xfrm>
            <a:off x="107950" y="1000108"/>
            <a:ext cx="8678892" cy="5286412"/>
          </a:xfrm>
        </p:spPr>
        <p:txBody>
          <a:bodyPr/>
          <a:lstStyle/>
          <a:p>
            <a:pPr marL="457200" indent="-457200">
              <a:buFont typeface="+mj-lt"/>
              <a:buAutoNum type="arabicPeriod"/>
            </a:pPr>
            <a:endParaRPr lang="es-CO" dirty="0" smtClean="0"/>
          </a:p>
          <a:p>
            <a:pPr marL="457200" indent="-457200">
              <a:buFont typeface="+mj-lt"/>
              <a:buAutoNum type="arabicPeriod"/>
            </a:pPr>
            <a:r>
              <a:rPr lang="es-CO" dirty="0" smtClean="0">
                <a:solidFill>
                  <a:srgbClr val="030611"/>
                </a:solidFill>
              </a:rPr>
              <a:t>Introducción</a:t>
            </a:r>
          </a:p>
          <a:p>
            <a:pPr marL="457200" indent="-457200">
              <a:buFont typeface="+mj-lt"/>
              <a:buAutoNum type="arabicPeriod"/>
            </a:pPr>
            <a:r>
              <a:rPr lang="es-CO" dirty="0" smtClean="0">
                <a:solidFill>
                  <a:srgbClr val="030611"/>
                </a:solidFill>
              </a:rPr>
              <a:t>Objetivo General</a:t>
            </a:r>
          </a:p>
          <a:p>
            <a:pPr marL="457200" indent="-457200">
              <a:buFont typeface="+mj-lt"/>
              <a:buAutoNum type="arabicPeriod"/>
            </a:pPr>
            <a:r>
              <a:rPr lang="es-CO" dirty="0" smtClean="0">
                <a:solidFill>
                  <a:srgbClr val="030611"/>
                </a:solidFill>
              </a:rPr>
              <a:t>Objetivos Específicos</a:t>
            </a:r>
          </a:p>
          <a:p>
            <a:pPr marL="457200" indent="-457200">
              <a:buFont typeface="+mj-lt"/>
              <a:buAutoNum type="arabicPeriod"/>
            </a:pPr>
            <a:r>
              <a:rPr lang="es-CO" dirty="0" smtClean="0">
                <a:solidFill>
                  <a:srgbClr val="030611"/>
                </a:solidFill>
              </a:rPr>
              <a:t>Estructura organizacional del sector</a:t>
            </a:r>
          </a:p>
          <a:p>
            <a:pPr marL="457200" indent="-457200">
              <a:buFont typeface="+mj-lt"/>
              <a:buAutoNum type="arabicPeriod"/>
            </a:pPr>
            <a:r>
              <a:rPr lang="es-CO" dirty="0" smtClean="0">
                <a:solidFill>
                  <a:srgbClr val="030611"/>
                </a:solidFill>
              </a:rPr>
              <a:t>Caso de estudio</a:t>
            </a:r>
          </a:p>
          <a:p>
            <a:pPr marL="457200" indent="-457200">
              <a:buFont typeface="+mj-lt"/>
              <a:buAutoNum type="arabicPeriod"/>
            </a:pPr>
            <a:r>
              <a:rPr lang="es-CO" dirty="0" smtClean="0">
                <a:solidFill>
                  <a:srgbClr val="030611"/>
                </a:solidFill>
              </a:rPr>
              <a:t>Modelo Matemático</a:t>
            </a:r>
          </a:p>
          <a:p>
            <a:pPr marL="457200" indent="-457200">
              <a:buFont typeface="+mj-lt"/>
              <a:buAutoNum type="arabicPeriod"/>
            </a:pPr>
            <a:r>
              <a:rPr lang="es-CO" dirty="0" smtClean="0">
                <a:solidFill>
                  <a:srgbClr val="030611"/>
                </a:solidFill>
              </a:rPr>
              <a:t>Resultados caso base</a:t>
            </a:r>
          </a:p>
          <a:p>
            <a:pPr marL="457200" indent="-457200">
              <a:buFont typeface="+mj-lt"/>
              <a:buAutoNum type="arabicPeriod"/>
            </a:pPr>
            <a:r>
              <a:rPr lang="es-CO" dirty="0" smtClean="0">
                <a:solidFill>
                  <a:srgbClr val="030611"/>
                </a:solidFill>
              </a:rPr>
              <a:t>Escenarios y resultados</a:t>
            </a:r>
          </a:p>
          <a:p>
            <a:pPr marL="457200" indent="-457200">
              <a:buFont typeface="+mj-lt"/>
              <a:buAutoNum type="arabicPeriod"/>
            </a:pPr>
            <a:r>
              <a:rPr lang="es-CO" dirty="0" smtClean="0">
                <a:solidFill>
                  <a:srgbClr val="030611"/>
                </a:solidFill>
              </a:rPr>
              <a:t>Conclusiones y recomendaciones</a:t>
            </a:r>
          </a:p>
          <a:p>
            <a:pPr marL="457200" indent="-457200">
              <a:buFont typeface="+mj-lt"/>
              <a:buAutoNum type="arabicPeriod"/>
            </a:pPr>
            <a:endParaRPr lang="es-CO"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MODELO MATEMÁTICO</a:t>
            </a:r>
          </a:p>
        </p:txBody>
      </p:sp>
      <mc:AlternateContent xmlns:mc="http://schemas.openxmlformats.org/markup-compatibility/2006" xmlns:a14="http://schemas.microsoft.com/office/drawing/2010/main">
        <mc:Choice Requires="a14">
          <p:sp>
            <p:nvSpPr>
              <p:cNvPr id="6" name="Rectangle 3"/>
              <p:cNvSpPr>
                <a:spLocks noGrp="1" noChangeArrowheads="1"/>
              </p:cNvSpPr>
              <p:nvPr>
                <p:ph type="body" idx="1"/>
              </p:nvPr>
            </p:nvSpPr>
            <p:spPr>
              <a:xfrm>
                <a:off x="214313" y="785812"/>
                <a:ext cx="8688387" cy="5523507"/>
              </a:xfrm>
            </p:spPr>
            <p:txBody>
              <a:bodyPr/>
              <a:lstStyle/>
              <a:p>
                <a:pPr marL="95250" lvl="1" indent="-95250">
                  <a:buNone/>
                </a:pPr>
                <a:r>
                  <a:rPr lang="es-CO" sz="2000" b="1" dirty="0" smtClean="0">
                    <a:solidFill>
                      <a:srgbClr val="030611"/>
                    </a:solidFill>
                  </a:rPr>
                  <a:t>FUNCIÓN OBJETIVO</a:t>
                </a:r>
              </a:p>
              <a:p>
                <a:pPr marL="95250" lvl="1" indent="-95250">
                  <a:buNone/>
                </a:pPr>
                <a:endParaRPr lang="es-CO" sz="1600" dirty="0">
                  <a:solidFill>
                    <a:srgbClr val="030611"/>
                  </a:solidFill>
                </a:endParaRPr>
              </a:p>
              <a:p>
                <a:pPr marL="0" indent="0">
                  <a:buNone/>
                </a:pPr>
                <a:r>
                  <a:rPr lang="es-ES" dirty="0">
                    <a:solidFill>
                      <a:srgbClr val="030611"/>
                    </a:solidFill>
                  </a:rPr>
                  <a:t>Minimizar el costo total de transporte satisfaciendo cada una de las rutas en un horizonte de tiempo determinado</a:t>
                </a:r>
                <a:r>
                  <a:rPr lang="es-ES" dirty="0" smtClean="0">
                    <a:solidFill>
                      <a:srgbClr val="030611"/>
                    </a:solidFill>
                  </a:rPr>
                  <a:t>.</a:t>
                </a:r>
              </a:p>
              <a:p>
                <a:pPr marL="0" indent="0">
                  <a:buNone/>
                </a:pPr>
                <a:endParaRPr lang="es-ES" dirty="0">
                  <a:solidFill>
                    <a:srgbClr val="030611"/>
                  </a:solidFill>
                </a:endParaRPr>
              </a:p>
              <a:p>
                <a:pPr marL="0" indent="0">
                  <a:buNone/>
                </a:pPr>
                <a14:m>
                  <m:oMathPara xmlns:m="http://schemas.openxmlformats.org/officeDocument/2006/math">
                    <m:oMathParaPr>
                      <m:jc m:val="centerGroup"/>
                    </m:oMathParaPr>
                    <m:oMath xmlns:m="http://schemas.openxmlformats.org/officeDocument/2006/math">
                      <m:func>
                        <m:funcPr>
                          <m:ctrlPr>
                            <a:rPr lang="es-CO" sz="1800" i="1" smtClean="0">
                              <a:solidFill>
                                <a:srgbClr val="030611"/>
                              </a:solidFill>
                              <a:latin typeface="Cambria Math"/>
                            </a:rPr>
                          </m:ctrlPr>
                        </m:funcPr>
                        <m:fName>
                          <m:r>
                            <m:rPr>
                              <m:sty m:val="p"/>
                            </m:rPr>
                            <a:rPr lang="es-ES" sz="1800">
                              <a:solidFill>
                                <a:srgbClr val="030611"/>
                              </a:solidFill>
                              <a:latin typeface="Cambria Math"/>
                            </a:rPr>
                            <m:t>m</m:t>
                          </m:r>
                          <m:r>
                            <a:rPr lang="es-ES" sz="1800">
                              <a:solidFill>
                                <a:srgbClr val="030611"/>
                              </a:solidFill>
                              <a:latin typeface="Cambria Math"/>
                            </a:rPr>
                            <m:t>í</m:t>
                          </m:r>
                          <m:r>
                            <m:rPr>
                              <m:sty m:val="p"/>
                            </m:rPr>
                            <a:rPr lang="es-ES" sz="1800">
                              <a:solidFill>
                                <a:srgbClr val="030611"/>
                              </a:solidFill>
                              <a:latin typeface="Cambria Math"/>
                            </a:rPr>
                            <m:t>n</m:t>
                          </m:r>
                        </m:fName>
                        <m:e>
                          <m:r>
                            <a:rPr lang="es-ES" sz="1800" i="1">
                              <a:solidFill>
                                <a:srgbClr val="030611"/>
                              </a:solidFill>
                              <a:latin typeface="Cambria Math"/>
                            </a:rPr>
                            <m:t>𝑍</m:t>
                          </m:r>
                          <m:r>
                            <a:rPr lang="es-ES" sz="1800" i="1">
                              <a:solidFill>
                                <a:srgbClr val="030611"/>
                              </a:solidFill>
                              <a:latin typeface="Cambria Math"/>
                            </a:rPr>
                            <m:t>= </m:t>
                          </m:r>
                          <m:nary>
                            <m:naryPr>
                              <m:chr m:val="∑"/>
                              <m:limLoc m:val="undOvr"/>
                              <m:ctrlPr>
                                <a:rPr lang="es-CO" sz="1800" i="1">
                                  <a:solidFill>
                                    <a:srgbClr val="030611"/>
                                  </a:solidFill>
                                  <a:latin typeface="Cambria Math"/>
                                </a:rPr>
                              </m:ctrlPr>
                            </m:naryPr>
                            <m:sub>
                              <m:r>
                                <a:rPr lang="es-ES" sz="1800" i="1">
                                  <a:solidFill>
                                    <a:srgbClr val="030611"/>
                                  </a:solidFill>
                                  <a:latin typeface="Cambria Math"/>
                                </a:rPr>
                                <m:t>𝑖</m:t>
                              </m:r>
                              <m:r>
                                <a:rPr lang="es-ES" sz="1800" i="1">
                                  <a:solidFill>
                                    <a:srgbClr val="030611"/>
                                  </a:solidFill>
                                  <a:latin typeface="Cambria Math"/>
                                </a:rPr>
                                <m:t>=1</m:t>
                              </m:r>
                            </m:sub>
                            <m:sup>
                              <m:r>
                                <a:rPr lang="es-ES" sz="1800" i="1">
                                  <a:solidFill>
                                    <a:srgbClr val="030611"/>
                                  </a:solidFill>
                                  <a:latin typeface="Cambria Math"/>
                                </a:rPr>
                                <m:t>3</m:t>
                              </m:r>
                            </m:sup>
                            <m:e>
                              <m:nary>
                                <m:naryPr>
                                  <m:chr m:val="∑"/>
                                  <m:limLoc m:val="undOvr"/>
                                  <m:ctrlPr>
                                    <a:rPr lang="es-CO" sz="1800" i="1">
                                      <a:solidFill>
                                        <a:srgbClr val="030611"/>
                                      </a:solidFill>
                                      <a:latin typeface="Cambria Math"/>
                                    </a:rPr>
                                  </m:ctrlPr>
                                </m:naryPr>
                                <m:sub>
                                  <m:r>
                                    <a:rPr lang="es-ES" sz="1800" i="1">
                                      <a:solidFill>
                                        <a:srgbClr val="030611"/>
                                      </a:solidFill>
                                      <a:latin typeface="Cambria Math"/>
                                    </a:rPr>
                                    <m:t>𝑏</m:t>
                                  </m:r>
                                  <m:r>
                                    <a:rPr lang="es-ES" sz="1800" i="1">
                                      <a:solidFill>
                                        <a:srgbClr val="030611"/>
                                      </a:solidFill>
                                      <a:latin typeface="Cambria Math"/>
                                    </a:rPr>
                                    <m:t>=1</m:t>
                                  </m:r>
                                </m:sub>
                                <m:sup>
                                  <m:r>
                                    <a:rPr lang="es-ES" sz="1800" i="1">
                                      <a:solidFill>
                                        <a:srgbClr val="030611"/>
                                      </a:solidFill>
                                      <a:latin typeface="Cambria Math"/>
                                    </a:rPr>
                                    <m:t>𝐵</m:t>
                                  </m:r>
                                </m:sup>
                                <m:e>
                                  <m:nary>
                                    <m:naryPr>
                                      <m:chr m:val="∑"/>
                                      <m:limLoc m:val="undOvr"/>
                                      <m:ctrlPr>
                                        <a:rPr lang="es-CO" sz="1800" i="1">
                                          <a:solidFill>
                                            <a:srgbClr val="030611"/>
                                          </a:solidFill>
                                          <a:latin typeface="Cambria Math"/>
                                        </a:rPr>
                                      </m:ctrlPr>
                                    </m:naryPr>
                                    <m:sub>
                                      <m:r>
                                        <a:rPr lang="es-ES" sz="1800" i="1">
                                          <a:solidFill>
                                            <a:srgbClr val="030611"/>
                                          </a:solidFill>
                                          <a:latin typeface="Cambria Math"/>
                                        </a:rPr>
                                        <m:t>𝑟</m:t>
                                      </m:r>
                                      <m:r>
                                        <a:rPr lang="es-ES" sz="1800" i="1">
                                          <a:solidFill>
                                            <a:srgbClr val="030611"/>
                                          </a:solidFill>
                                          <a:latin typeface="Cambria Math"/>
                                        </a:rPr>
                                        <m:t>=1</m:t>
                                      </m:r>
                                    </m:sub>
                                    <m:sup>
                                      <m:r>
                                        <a:rPr lang="es-ES" sz="1800" i="1">
                                          <a:solidFill>
                                            <a:srgbClr val="030611"/>
                                          </a:solidFill>
                                          <a:latin typeface="Cambria Math"/>
                                        </a:rPr>
                                        <m:t>𝑅</m:t>
                                      </m:r>
                                    </m:sup>
                                    <m:e>
                                      <m:d>
                                        <m:dPr>
                                          <m:ctrlPr>
                                            <a:rPr lang="es-CO" sz="1800" i="1">
                                              <a:solidFill>
                                                <a:srgbClr val="030611"/>
                                              </a:solidFill>
                                              <a:latin typeface="Cambria Math"/>
                                            </a:rPr>
                                          </m:ctrlPr>
                                        </m:dPr>
                                        <m:e>
                                          <m:sSub>
                                            <m:sSubPr>
                                              <m:ctrlPr>
                                                <a:rPr lang="es-CO" sz="1800" i="1">
                                                  <a:solidFill>
                                                    <a:srgbClr val="030611"/>
                                                  </a:solidFill>
                                                  <a:latin typeface="Cambria Math"/>
                                                </a:rPr>
                                              </m:ctrlPr>
                                            </m:sSubPr>
                                            <m:e>
                                              <m:r>
                                                <a:rPr lang="es-ES" sz="1800" i="1">
                                                  <a:solidFill>
                                                    <a:srgbClr val="030611"/>
                                                  </a:solidFill>
                                                  <a:latin typeface="Cambria Math"/>
                                                </a:rPr>
                                                <m:t>𝐴</m:t>
                                              </m:r>
                                            </m:e>
                                            <m:sub>
                                              <m:r>
                                                <a:rPr lang="es-ES" sz="1800" i="1">
                                                  <a:solidFill>
                                                    <a:srgbClr val="030611"/>
                                                  </a:solidFill>
                                                  <a:latin typeface="Cambria Math"/>
                                                </a:rPr>
                                                <m:t>𝑖𝑏𝑟</m:t>
                                              </m:r>
                                            </m:sub>
                                          </m:sSub>
                                          <m:r>
                                            <a:rPr lang="es-ES" sz="1800" i="1">
                                              <a:solidFill>
                                                <a:srgbClr val="030611"/>
                                              </a:solidFill>
                                              <a:latin typeface="Cambria Math"/>
                                            </a:rPr>
                                            <m:t>∗ </m:t>
                                          </m:r>
                                          <m:sSub>
                                            <m:sSubPr>
                                              <m:ctrlPr>
                                                <a:rPr lang="es-CO" sz="1800" i="1">
                                                  <a:solidFill>
                                                    <a:srgbClr val="030611"/>
                                                  </a:solidFill>
                                                  <a:latin typeface="Cambria Math"/>
                                                </a:rPr>
                                              </m:ctrlPr>
                                            </m:sSubPr>
                                            <m:e>
                                              <m:r>
                                                <a:rPr lang="es-ES" sz="1800" i="1">
                                                  <a:solidFill>
                                                    <a:srgbClr val="030611"/>
                                                  </a:solidFill>
                                                  <a:latin typeface="Cambria Math"/>
                                                </a:rPr>
                                                <m:t>𝐶𝑃</m:t>
                                              </m:r>
                                            </m:e>
                                            <m:sub>
                                              <m:r>
                                                <a:rPr lang="es-ES" sz="1800" i="1">
                                                  <a:solidFill>
                                                    <a:srgbClr val="030611"/>
                                                  </a:solidFill>
                                                  <a:latin typeface="Cambria Math"/>
                                                </a:rPr>
                                                <m:t>𝑖𝑟</m:t>
                                              </m:r>
                                            </m:sub>
                                          </m:sSub>
                                        </m:e>
                                      </m:d>
                                      <m:r>
                                        <a:rPr lang="es-ES" sz="1800" i="1">
                                          <a:solidFill>
                                            <a:srgbClr val="030611"/>
                                          </a:solidFill>
                                          <a:latin typeface="Cambria Math"/>
                                        </a:rPr>
                                        <m:t>+ </m:t>
                                      </m:r>
                                      <m:nary>
                                        <m:naryPr>
                                          <m:chr m:val="∑"/>
                                          <m:limLoc m:val="undOvr"/>
                                          <m:ctrlPr>
                                            <a:rPr lang="es-CO" sz="1800" i="1">
                                              <a:solidFill>
                                                <a:srgbClr val="030611"/>
                                              </a:solidFill>
                                              <a:latin typeface="Cambria Math"/>
                                            </a:rPr>
                                          </m:ctrlPr>
                                        </m:naryPr>
                                        <m:sub>
                                          <m:r>
                                            <a:rPr lang="es-ES" sz="1800" i="1">
                                              <a:solidFill>
                                                <a:srgbClr val="030611"/>
                                              </a:solidFill>
                                              <a:latin typeface="Cambria Math"/>
                                            </a:rPr>
                                            <m:t>𝑖</m:t>
                                          </m:r>
                                          <m:r>
                                            <a:rPr lang="es-ES" sz="1800" i="1">
                                              <a:solidFill>
                                                <a:srgbClr val="030611"/>
                                              </a:solidFill>
                                              <a:latin typeface="Cambria Math"/>
                                            </a:rPr>
                                            <m:t>=1</m:t>
                                          </m:r>
                                        </m:sub>
                                        <m:sup>
                                          <m:r>
                                            <a:rPr lang="es-ES" sz="1800" i="1">
                                              <a:solidFill>
                                                <a:srgbClr val="030611"/>
                                              </a:solidFill>
                                              <a:latin typeface="Cambria Math"/>
                                            </a:rPr>
                                            <m:t>3</m:t>
                                          </m:r>
                                        </m:sup>
                                        <m:e>
                                          <m:nary>
                                            <m:naryPr>
                                              <m:chr m:val="∑"/>
                                              <m:limLoc m:val="undOvr"/>
                                              <m:ctrlPr>
                                                <a:rPr lang="es-CO" sz="1800" i="1">
                                                  <a:solidFill>
                                                    <a:srgbClr val="030611"/>
                                                  </a:solidFill>
                                                  <a:latin typeface="Cambria Math"/>
                                                </a:rPr>
                                              </m:ctrlPr>
                                            </m:naryPr>
                                            <m:sub>
                                              <m:r>
                                                <a:rPr lang="es-ES" sz="1800" i="1">
                                                  <a:solidFill>
                                                    <a:srgbClr val="030611"/>
                                                  </a:solidFill>
                                                  <a:latin typeface="Cambria Math"/>
                                                </a:rPr>
                                                <m:t>𝑠</m:t>
                                              </m:r>
                                              <m:r>
                                                <a:rPr lang="es-ES" sz="1800" i="1">
                                                  <a:solidFill>
                                                    <a:srgbClr val="030611"/>
                                                  </a:solidFill>
                                                  <a:latin typeface="Cambria Math"/>
                                                </a:rPr>
                                                <m:t>=1</m:t>
                                              </m:r>
                                            </m:sub>
                                            <m:sup>
                                              <m:r>
                                                <a:rPr lang="es-ES" sz="1800" i="1">
                                                  <a:solidFill>
                                                    <a:srgbClr val="030611"/>
                                                  </a:solidFill>
                                                  <a:latin typeface="Cambria Math"/>
                                                </a:rPr>
                                                <m:t>𝑆</m:t>
                                              </m:r>
                                            </m:sup>
                                            <m:e>
                                              <m:nary>
                                                <m:naryPr>
                                                  <m:chr m:val="∑"/>
                                                  <m:limLoc m:val="undOvr"/>
                                                  <m:ctrlPr>
                                                    <a:rPr lang="es-CO" sz="1800" i="1">
                                                      <a:solidFill>
                                                        <a:srgbClr val="030611"/>
                                                      </a:solidFill>
                                                      <a:latin typeface="Cambria Math"/>
                                                    </a:rPr>
                                                  </m:ctrlPr>
                                                </m:naryPr>
                                                <m:sub>
                                                  <m:r>
                                                    <a:rPr lang="es-ES" sz="1800" i="1">
                                                      <a:solidFill>
                                                        <a:srgbClr val="030611"/>
                                                      </a:solidFill>
                                                      <a:latin typeface="Cambria Math"/>
                                                    </a:rPr>
                                                    <m:t>𝑟</m:t>
                                                  </m:r>
                                                  <m:r>
                                                    <a:rPr lang="es-ES" sz="1800" i="1">
                                                      <a:solidFill>
                                                        <a:srgbClr val="030611"/>
                                                      </a:solidFill>
                                                      <a:latin typeface="Cambria Math"/>
                                                    </a:rPr>
                                                    <m:t>=1</m:t>
                                                  </m:r>
                                                </m:sub>
                                                <m:sup>
                                                  <m:r>
                                                    <a:rPr lang="es-ES" sz="1800" i="1">
                                                      <a:solidFill>
                                                        <a:srgbClr val="030611"/>
                                                      </a:solidFill>
                                                      <a:latin typeface="Cambria Math"/>
                                                    </a:rPr>
                                                    <m:t>𝑅</m:t>
                                                  </m:r>
                                                </m:sup>
                                                <m:e>
                                                  <m:sSub>
                                                    <m:sSubPr>
                                                      <m:ctrlPr>
                                                        <a:rPr lang="es-CO" sz="1800" i="1">
                                                          <a:solidFill>
                                                            <a:srgbClr val="030611"/>
                                                          </a:solidFill>
                                                          <a:latin typeface="Cambria Math"/>
                                                        </a:rPr>
                                                      </m:ctrlPr>
                                                    </m:sSubPr>
                                                    <m:e>
                                                      <m:r>
                                                        <a:rPr lang="es-ES" sz="1800" i="1">
                                                          <a:solidFill>
                                                            <a:srgbClr val="030611"/>
                                                          </a:solidFill>
                                                          <a:latin typeface="Cambria Math"/>
                                                        </a:rPr>
                                                        <m:t>(</m:t>
                                                      </m:r>
                                                      <m:r>
                                                        <a:rPr lang="es-ES" sz="1800" i="1">
                                                          <a:solidFill>
                                                            <a:srgbClr val="030611"/>
                                                          </a:solidFill>
                                                          <a:latin typeface="Cambria Math"/>
                                                        </a:rPr>
                                                        <m:t>𝐵</m:t>
                                                      </m:r>
                                                    </m:e>
                                                    <m:sub>
                                                      <m:r>
                                                        <a:rPr lang="es-ES" sz="1800" i="1">
                                                          <a:solidFill>
                                                            <a:srgbClr val="030611"/>
                                                          </a:solidFill>
                                                          <a:latin typeface="Cambria Math"/>
                                                        </a:rPr>
                                                        <m:t>𝑖𝑠𝑟</m:t>
                                                      </m:r>
                                                    </m:sub>
                                                  </m:sSub>
                                                  <m:r>
                                                    <a:rPr lang="es-ES" sz="1800" i="1">
                                                      <a:solidFill>
                                                        <a:srgbClr val="030611"/>
                                                      </a:solidFill>
                                                      <a:latin typeface="Cambria Math"/>
                                                    </a:rPr>
                                                    <m:t>∗</m:t>
                                                  </m:r>
                                                  <m:sSub>
                                                    <m:sSubPr>
                                                      <m:ctrlPr>
                                                        <a:rPr lang="es-CO" sz="1800" i="1">
                                                          <a:solidFill>
                                                            <a:srgbClr val="030611"/>
                                                          </a:solidFill>
                                                          <a:latin typeface="Cambria Math"/>
                                                        </a:rPr>
                                                      </m:ctrlPr>
                                                    </m:sSubPr>
                                                    <m:e>
                                                      <m:r>
                                                        <a:rPr lang="es-ES" sz="1800" i="1">
                                                          <a:solidFill>
                                                            <a:srgbClr val="030611"/>
                                                          </a:solidFill>
                                                          <a:latin typeface="Cambria Math"/>
                                                        </a:rPr>
                                                        <m:t>𝐶𝑆</m:t>
                                                      </m:r>
                                                    </m:e>
                                                    <m:sub>
                                                      <m:r>
                                                        <a:rPr lang="es-ES" sz="1800" i="1">
                                                          <a:solidFill>
                                                            <a:srgbClr val="030611"/>
                                                          </a:solidFill>
                                                          <a:latin typeface="Cambria Math"/>
                                                        </a:rPr>
                                                        <m:t>𝑖𝑟</m:t>
                                                      </m:r>
                                                    </m:sub>
                                                  </m:sSub>
                                                  <m:r>
                                                    <a:rPr lang="es-ES" sz="1800" i="1">
                                                      <a:solidFill>
                                                        <a:srgbClr val="030611"/>
                                                      </a:solidFill>
                                                      <a:latin typeface="Cambria Math"/>
                                                    </a:rPr>
                                                    <m:t>)</m:t>
                                                  </m:r>
                                                </m:e>
                                              </m:nary>
                                            </m:e>
                                          </m:nary>
                                        </m:e>
                                      </m:nary>
                                      <m:r>
                                        <a:rPr lang="es-ES" sz="1800" i="1">
                                          <a:solidFill>
                                            <a:srgbClr val="030611"/>
                                          </a:solidFill>
                                          <a:latin typeface="Cambria Math"/>
                                        </a:rPr>
                                        <m:t>+ </m:t>
                                      </m:r>
                                      <m:nary>
                                        <m:naryPr>
                                          <m:chr m:val="∑"/>
                                          <m:limLoc m:val="undOvr"/>
                                          <m:ctrlPr>
                                            <a:rPr lang="es-CO" sz="1800" i="1">
                                              <a:solidFill>
                                                <a:srgbClr val="030611"/>
                                              </a:solidFill>
                                              <a:latin typeface="Cambria Math"/>
                                            </a:rPr>
                                          </m:ctrlPr>
                                        </m:naryPr>
                                        <m:sub>
                                          <m:r>
                                            <a:rPr lang="es-ES" sz="1800" i="1">
                                              <a:solidFill>
                                                <a:srgbClr val="030611"/>
                                              </a:solidFill>
                                              <a:latin typeface="Cambria Math"/>
                                            </a:rPr>
                                            <m:t>𝑖</m:t>
                                          </m:r>
                                          <m:r>
                                            <a:rPr lang="es-ES" sz="1800" i="1">
                                              <a:solidFill>
                                                <a:srgbClr val="030611"/>
                                              </a:solidFill>
                                              <a:latin typeface="Cambria Math"/>
                                            </a:rPr>
                                            <m:t>=1</m:t>
                                          </m:r>
                                        </m:sub>
                                        <m:sup>
                                          <m:r>
                                            <a:rPr lang="es-ES" sz="1800" i="1">
                                              <a:solidFill>
                                                <a:srgbClr val="030611"/>
                                              </a:solidFill>
                                              <a:latin typeface="Cambria Math"/>
                                            </a:rPr>
                                            <m:t>3</m:t>
                                          </m:r>
                                        </m:sup>
                                        <m:e>
                                          <m:nary>
                                            <m:naryPr>
                                              <m:chr m:val="∑"/>
                                              <m:limLoc m:val="undOvr"/>
                                              <m:ctrlPr>
                                                <a:rPr lang="es-CO" sz="1800" i="1">
                                                  <a:solidFill>
                                                    <a:srgbClr val="030611"/>
                                                  </a:solidFill>
                                                  <a:latin typeface="Cambria Math"/>
                                                </a:rPr>
                                              </m:ctrlPr>
                                            </m:naryPr>
                                            <m:sub>
                                              <m:r>
                                                <a:rPr lang="es-ES" sz="1800" i="1">
                                                  <a:solidFill>
                                                    <a:srgbClr val="030611"/>
                                                  </a:solidFill>
                                                  <a:latin typeface="Cambria Math"/>
                                                </a:rPr>
                                                <m:t>𝑏</m:t>
                                              </m:r>
                                              <m:r>
                                                <a:rPr lang="es-ES" sz="1800" i="1">
                                                  <a:solidFill>
                                                    <a:srgbClr val="030611"/>
                                                  </a:solidFill>
                                                  <a:latin typeface="Cambria Math"/>
                                                </a:rPr>
                                                <m:t>=1</m:t>
                                              </m:r>
                                            </m:sub>
                                            <m:sup>
                                              <m:r>
                                                <a:rPr lang="es-ES" sz="1800" i="1">
                                                  <a:solidFill>
                                                    <a:srgbClr val="030611"/>
                                                  </a:solidFill>
                                                  <a:latin typeface="Cambria Math"/>
                                                </a:rPr>
                                                <m:t>𝐵</m:t>
                                              </m:r>
                                            </m:sup>
                                            <m:e>
                                              <m:sSub>
                                                <m:sSubPr>
                                                  <m:ctrlPr>
                                                    <a:rPr lang="es-CO" sz="1800" i="1">
                                                      <a:solidFill>
                                                        <a:srgbClr val="030611"/>
                                                      </a:solidFill>
                                                      <a:latin typeface="Cambria Math"/>
                                                    </a:rPr>
                                                  </m:ctrlPr>
                                                </m:sSubPr>
                                                <m:e>
                                                  <m:r>
                                                    <a:rPr lang="es-ES" sz="1800" i="1">
                                                      <a:solidFill>
                                                        <a:srgbClr val="030611"/>
                                                      </a:solidFill>
                                                      <a:latin typeface="Cambria Math"/>
                                                    </a:rPr>
                                                    <m:t>(</m:t>
                                                  </m:r>
                                                  <m:r>
                                                    <a:rPr lang="es-ES" sz="1800" i="1">
                                                      <a:solidFill>
                                                        <a:srgbClr val="030611"/>
                                                      </a:solidFill>
                                                      <a:latin typeface="Cambria Math"/>
                                                    </a:rPr>
                                                    <m:t>𝐶𝐹</m:t>
                                                  </m:r>
                                                </m:e>
                                                <m:sub>
                                                  <m:r>
                                                    <a:rPr lang="es-ES" sz="1800" i="1">
                                                      <a:solidFill>
                                                        <a:srgbClr val="030611"/>
                                                      </a:solidFill>
                                                      <a:latin typeface="Cambria Math"/>
                                                    </a:rPr>
                                                    <m:t>𝑖</m:t>
                                                  </m:r>
                                                </m:sub>
                                              </m:sSub>
                                              <m:r>
                                                <a:rPr lang="es-ES" sz="1800" i="1">
                                                  <a:solidFill>
                                                    <a:srgbClr val="030611"/>
                                                  </a:solidFill>
                                                  <a:latin typeface="Cambria Math"/>
                                                </a:rPr>
                                                <m:t>∗</m:t>
                                              </m:r>
                                              <m:sSub>
                                                <m:sSubPr>
                                                  <m:ctrlPr>
                                                    <a:rPr lang="es-CO" sz="1800" i="1">
                                                      <a:solidFill>
                                                        <a:srgbClr val="030611"/>
                                                      </a:solidFill>
                                                      <a:latin typeface="Cambria Math"/>
                                                    </a:rPr>
                                                  </m:ctrlPr>
                                                </m:sSubPr>
                                                <m:e>
                                                  <m:r>
                                                    <a:rPr lang="es-ES" sz="1800" i="1">
                                                      <a:solidFill>
                                                        <a:srgbClr val="030611"/>
                                                      </a:solidFill>
                                                      <a:latin typeface="Cambria Math"/>
                                                    </a:rPr>
                                                    <m:t>𝑋</m:t>
                                                  </m:r>
                                                </m:e>
                                                <m:sub>
                                                  <m:r>
                                                    <a:rPr lang="es-ES" sz="1800" i="1">
                                                      <a:solidFill>
                                                        <a:srgbClr val="030611"/>
                                                      </a:solidFill>
                                                      <a:latin typeface="Cambria Math"/>
                                                    </a:rPr>
                                                    <m:t>𝑖𝑏</m:t>
                                                  </m:r>
                                                </m:sub>
                                              </m:sSub>
                                              <m:r>
                                                <a:rPr lang="es-ES" sz="1800" i="1">
                                                  <a:solidFill>
                                                    <a:srgbClr val="030611"/>
                                                  </a:solidFill>
                                                  <a:latin typeface="Cambria Math"/>
                                                </a:rPr>
                                                <m:t>∗</m:t>
                                              </m:r>
                                              <m:r>
                                                <a:rPr lang="es-ES" sz="1800" i="1">
                                                  <a:solidFill>
                                                    <a:srgbClr val="030611"/>
                                                  </a:solidFill>
                                                  <a:latin typeface="Cambria Math"/>
                                                </a:rPr>
                                                <m:t>𝑁</m:t>
                                              </m:r>
                                              <m:r>
                                                <a:rPr lang="es-ES" sz="1800" i="1">
                                                  <a:solidFill>
                                                    <a:srgbClr val="030611"/>
                                                  </a:solidFill>
                                                  <a:latin typeface="Cambria Math"/>
                                                </a:rPr>
                                                <m:t>)</m:t>
                                              </m:r>
                                            </m:e>
                                          </m:nary>
                                        </m:e>
                                      </m:nary>
                                    </m:e>
                                  </m:nary>
                                </m:e>
                              </m:nary>
                            </m:e>
                          </m:nary>
                        </m:e>
                      </m:func>
                    </m:oMath>
                  </m:oMathPara>
                </a14:m>
                <a:endParaRPr lang="es-CO" sz="1800" dirty="0"/>
              </a:p>
              <a:p>
                <a:pPr marL="0" indent="0">
                  <a:buNone/>
                </a:pPr>
                <a:endParaRPr lang="es-CO" dirty="0">
                  <a:solidFill>
                    <a:srgbClr val="030611"/>
                  </a:solidFill>
                </a:endParaRPr>
              </a:p>
              <a:p>
                <a:pPr marL="0" indent="0">
                  <a:buNone/>
                </a:pPr>
                <a:r>
                  <a:rPr lang="es-ES" dirty="0"/>
                  <a:t> </a:t>
                </a:r>
                <a:endParaRPr lang="es-ES" dirty="0" smtClean="0"/>
              </a:p>
              <a:p>
                <a:pPr marL="0" indent="0">
                  <a:buNone/>
                </a:pPr>
                <a:endParaRPr lang="es-ES" i="1" dirty="0"/>
              </a:p>
              <a:p>
                <a:pPr marL="95250" lvl="1" indent="-95250">
                  <a:buNone/>
                </a:pPr>
                <a:endParaRPr lang="es-CO" dirty="0" smtClean="0"/>
              </a:p>
              <a:p>
                <a:pPr marL="0" indent="0" algn="just">
                  <a:spcBef>
                    <a:spcPts val="0"/>
                  </a:spcBef>
                </a:pPr>
                <a:endParaRPr lang="es-ES" sz="2000" dirty="0" smtClean="0">
                  <a:solidFill>
                    <a:srgbClr val="030611"/>
                  </a:solidFill>
                </a:endParaRPr>
              </a:p>
              <a:p>
                <a:pPr marL="0" indent="0" algn="just">
                  <a:spcBef>
                    <a:spcPts val="0"/>
                  </a:spcBef>
                </a:pPr>
                <a:endParaRPr lang="es-ES" sz="2000" dirty="0" smtClean="0">
                  <a:solidFill>
                    <a:srgbClr val="030611"/>
                  </a:solidFill>
                </a:endParaRPr>
              </a:p>
            </p:txBody>
          </p:sp>
        </mc:Choice>
        <mc:Fallback xmlns="">
          <p:sp>
            <p:nvSpPr>
              <p:cNvPr id="6" name="Rectangle 3"/>
              <p:cNvSpPr>
                <a:spLocks noGrp="1" noRot="1" noChangeAspect="1" noMove="1" noResize="1" noEditPoints="1" noAdjustHandles="1" noChangeArrowheads="1" noChangeShapeType="1" noTextEdit="1"/>
              </p:cNvSpPr>
              <p:nvPr>
                <p:ph type="body" idx="1"/>
              </p:nvPr>
            </p:nvSpPr>
            <p:spPr>
              <a:xfrm>
                <a:off x="214313" y="785812"/>
                <a:ext cx="8688387" cy="5523507"/>
              </a:xfrm>
              <a:blipFill rotWithShape="1">
                <a:blip r:embed="rId3"/>
                <a:stretch>
                  <a:fillRect l="-1053" t="-442"/>
                </a:stretch>
              </a:blipFill>
            </p:spPr>
            <p:txBody>
              <a:bodyPr/>
              <a:lstStyle/>
              <a:p>
                <a:r>
                  <a:rPr lang="es-CO">
                    <a:noFill/>
                  </a:rPr>
                  <a:t> </a:t>
                </a:r>
              </a:p>
            </p:txBody>
          </p:sp>
        </mc:Fallback>
      </mc:AlternateContent>
    </p:spTree>
    <p:extLst>
      <p:ext uri="{BB962C8B-B14F-4D97-AF65-F5344CB8AC3E}">
        <p14:creationId xmlns:p14="http://schemas.microsoft.com/office/powerpoint/2010/main" val="37363723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MODELO MATEMÁTICO</a:t>
            </a:r>
          </a:p>
        </p:txBody>
      </p:sp>
      <mc:AlternateContent xmlns:mc="http://schemas.openxmlformats.org/markup-compatibility/2006" xmlns:a14="http://schemas.microsoft.com/office/drawing/2010/main">
        <mc:Choice Requires="a14">
          <p:sp>
            <p:nvSpPr>
              <p:cNvPr id="6" name="Rectangle 3"/>
              <p:cNvSpPr>
                <a:spLocks noGrp="1" noChangeArrowheads="1"/>
              </p:cNvSpPr>
              <p:nvPr>
                <p:ph type="body" idx="1"/>
              </p:nvPr>
            </p:nvSpPr>
            <p:spPr>
              <a:xfrm>
                <a:off x="214313" y="785812"/>
                <a:ext cx="8688387" cy="5523507"/>
              </a:xfrm>
            </p:spPr>
            <p:txBody>
              <a:bodyPr/>
              <a:lstStyle/>
              <a:p>
                <a:pPr marL="0" indent="0">
                  <a:buNone/>
                </a:pPr>
                <a:r>
                  <a:rPr lang="es-ES" dirty="0"/>
                  <a:t> </a:t>
                </a:r>
                <a:r>
                  <a:rPr lang="es-ES" dirty="0" smtClean="0">
                    <a:solidFill>
                      <a:srgbClr val="030611"/>
                    </a:solidFill>
                  </a:rPr>
                  <a:t>SUJETO A:</a:t>
                </a:r>
              </a:p>
              <a:p>
                <a:pPr marL="0" indent="0">
                  <a:buNone/>
                </a:pPr>
                <a:endParaRPr lang="es-ES" sz="1600" dirty="0">
                  <a:solidFill>
                    <a:srgbClr val="030611"/>
                  </a:solidFill>
                </a:endParaRPr>
              </a:p>
              <a:p>
                <a:pPr marL="0" lvl="0" indent="0">
                  <a:buNone/>
                </a:pPr>
                <a:r>
                  <a:rPr lang="es-ES" sz="1600" dirty="0" smtClean="0">
                    <a:solidFill>
                      <a:srgbClr val="030611"/>
                    </a:solidFill>
                  </a:rPr>
                  <a:t>Solo se puede asignar el número de vehículo adquirido </a:t>
                </a:r>
                <a:r>
                  <a:rPr lang="es-ES" sz="1600" i="1" dirty="0">
                    <a:solidFill>
                      <a:srgbClr val="030611"/>
                    </a:solidFill>
                  </a:rPr>
                  <a:t>b</a:t>
                </a:r>
                <a:r>
                  <a:rPr lang="es-ES" sz="1600" dirty="0">
                    <a:solidFill>
                      <a:srgbClr val="030611"/>
                    </a:solidFill>
                  </a:rPr>
                  <a:t> del tipo de vehículo de capacidad </a:t>
                </a:r>
                <a:r>
                  <a:rPr lang="es-ES" sz="1600" i="1" dirty="0">
                    <a:solidFill>
                      <a:srgbClr val="030611"/>
                    </a:solidFill>
                  </a:rPr>
                  <a:t>i</a:t>
                </a:r>
                <a:r>
                  <a:rPr lang="es-ES" sz="1600" dirty="0">
                    <a:solidFill>
                      <a:srgbClr val="030611"/>
                    </a:solidFill>
                  </a:rPr>
                  <a:t> a la ruta </a:t>
                </a:r>
                <a:r>
                  <a:rPr lang="es-ES" sz="1600" i="1" dirty="0">
                    <a:solidFill>
                      <a:srgbClr val="030611"/>
                    </a:solidFill>
                  </a:rPr>
                  <a:t>r</a:t>
                </a:r>
                <a:r>
                  <a:rPr lang="es-ES" sz="1600" b="1" dirty="0">
                    <a:solidFill>
                      <a:srgbClr val="030611"/>
                    </a:solidFill>
                  </a:rPr>
                  <a:t> </a:t>
                </a:r>
                <a:r>
                  <a:rPr lang="es-ES" sz="1600" dirty="0">
                    <a:solidFill>
                      <a:srgbClr val="030611"/>
                    </a:solidFill>
                  </a:rPr>
                  <a:t>si se ha hecho la adquisición del vehículo de las mismas características.</a:t>
                </a:r>
                <a:endParaRPr lang="es-CO" sz="1600" dirty="0">
                  <a:solidFill>
                    <a:srgbClr val="030611"/>
                  </a:solidFill>
                </a:endParaRPr>
              </a:p>
              <a:p>
                <a:pPr marL="0" indent="0">
                  <a:buNone/>
                </a:pPr>
                <a:r>
                  <a:rPr lang="es-ES" sz="1600" dirty="0">
                    <a:solidFill>
                      <a:srgbClr val="030611"/>
                    </a:solidFill>
                  </a:rPr>
                  <a:t> </a:t>
                </a:r>
                <a:endParaRPr lang="es-CO" sz="1600" dirty="0">
                  <a:solidFill>
                    <a:srgbClr val="030611"/>
                  </a:solidFill>
                </a:endParaRPr>
              </a:p>
              <a:p>
                <a:pPr marL="0" indent="0">
                  <a:buNone/>
                </a:pPr>
                <a14:m>
                  <m:oMathPara xmlns:m="http://schemas.openxmlformats.org/officeDocument/2006/math">
                    <m:oMathParaPr>
                      <m:jc m:val="centerGroup"/>
                    </m:oMathParaPr>
                    <m:oMath xmlns:m="http://schemas.openxmlformats.org/officeDocument/2006/math">
                      <m:sSub>
                        <m:sSubPr>
                          <m:ctrlPr>
                            <a:rPr lang="es-CO" sz="1600" i="1">
                              <a:solidFill>
                                <a:srgbClr val="030611"/>
                              </a:solidFill>
                              <a:latin typeface="Cambria Math"/>
                            </a:rPr>
                          </m:ctrlPr>
                        </m:sSubPr>
                        <m:e>
                          <m:r>
                            <a:rPr lang="es-ES" sz="1600" i="1">
                              <a:solidFill>
                                <a:srgbClr val="030611"/>
                              </a:solidFill>
                              <a:latin typeface="Cambria Math"/>
                            </a:rPr>
                            <m:t>𝐴</m:t>
                          </m:r>
                        </m:e>
                        <m:sub>
                          <m:r>
                            <a:rPr lang="es-ES" sz="1600" i="1">
                              <a:solidFill>
                                <a:srgbClr val="030611"/>
                              </a:solidFill>
                              <a:latin typeface="Cambria Math"/>
                            </a:rPr>
                            <m:t>𝑖𝑏𝑟</m:t>
                          </m:r>
                        </m:sub>
                      </m:sSub>
                      <m:r>
                        <a:rPr lang="es-ES" sz="1600" i="1">
                          <a:solidFill>
                            <a:srgbClr val="030611"/>
                          </a:solidFill>
                          <a:latin typeface="Cambria Math"/>
                        </a:rPr>
                        <m:t>≤ </m:t>
                      </m:r>
                      <m:sSub>
                        <m:sSubPr>
                          <m:ctrlPr>
                            <a:rPr lang="es-CO" sz="1600" i="1">
                              <a:solidFill>
                                <a:srgbClr val="030611"/>
                              </a:solidFill>
                              <a:latin typeface="Cambria Math"/>
                            </a:rPr>
                          </m:ctrlPr>
                        </m:sSubPr>
                        <m:e>
                          <m:r>
                            <a:rPr lang="es-ES" sz="1600" i="1">
                              <a:solidFill>
                                <a:srgbClr val="030611"/>
                              </a:solidFill>
                              <a:latin typeface="Cambria Math"/>
                            </a:rPr>
                            <m:t>𝑋</m:t>
                          </m:r>
                        </m:e>
                        <m:sub>
                          <m:r>
                            <a:rPr lang="es-ES" sz="1600" i="1">
                              <a:solidFill>
                                <a:srgbClr val="030611"/>
                              </a:solidFill>
                              <a:latin typeface="Cambria Math"/>
                            </a:rPr>
                            <m:t>𝑖𝑏</m:t>
                          </m:r>
                        </m:sub>
                      </m:sSub>
                      <m:r>
                        <a:rPr lang="es-ES" sz="1600" i="1">
                          <a:solidFill>
                            <a:srgbClr val="030611"/>
                          </a:solidFill>
                          <a:latin typeface="Cambria Math"/>
                        </a:rPr>
                        <m:t>    </m:t>
                      </m:r>
                      <m:r>
                        <a:rPr lang="es-ES" sz="1600" i="1">
                          <a:solidFill>
                            <a:srgbClr val="030611"/>
                          </a:solidFill>
                          <a:latin typeface="Cambria Math"/>
                        </a:rPr>
                        <m:t>𝑖</m:t>
                      </m:r>
                      <m:r>
                        <a:rPr lang="es-ES" sz="1600" i="1">
                          <a:solidFill>
                            <a:srgbClr val="030611"/>
                          </a:solidFill>
                          <a:latin typeface="Cambria Math"/>
                        </a:rPr>
                        <m:t>=1, …,3 ,  </m:t>
                      </m:r>
                      <m:r>
                        <a:rPr lang="es-ES" sz="1600" i="1">
                          <a:solidFill>
                            <a:srgbClr val="030611"/>
                          </a:solidFill>
                          <a:latin typeface="Cambria Math"/>
                        </a:rPr>
                        <m:t>𝑏</m:t>
                      </m:r>
                      <m:r>
                        <a:rPr lang="es-ES" sz="1600" i="1">
                          <a:solidFill>
                            <a:srgbClr val="030611"/>
                          </a:solidFill>
                          <a:latin typeface="Cambria Math"/>
                        </a:rPr>
                        <m:t>=1, …,</m:t>
                      </m:r>
                      <m:r>
                        <a:rPr lang="es-ES" sz="1600" i="1">
                          <a:solidFill>
                            <a:srgbClr val="030611"/>
                          </a:solidFill>
                          <a:latin typeface="Cambria Math"/>
                        </a:rPr>
                        <m:t>𝐵</m:t>
                      </m:r>
                      <m:r>
                        <a:rPr lang="es-ES" sz="1600" i="1">
                          <a:solidFill>
                            <a:srgbClr val="030611"/>
                          </a:solidFill>
                          <a:latin typeface="Cambria Math"/>
                        </a:rPr>
                        <m:t> ,  </m:t>
                      </m:r>
                      <m:r>
                        <a:rPr lang="es-ES" sz="1600" i="1">
                          <a:solidFill>
                            <a:srgbClr val="030611"/>
                          </a:solidFill>
                          <a:latin typeface="Cambria Math"/>
                        </a:rPr>
                        <m:t>𝑟</m:t>
                      </m:r>
                      <m:r>
                        <a:rPr lang="es-ES" sz="1600" i="1">
                          <a:solidFill>
                            <a:srgbClr val="030611"/>
                          </a:solidFill>
                          <a:latin typeface="Cambria Math"/>
                        </a:rPr>
                        <m:t>=1, …,</m:t>
                      </m:r>
                      <m:r>
                        <a:rPr lang="es-ES" sz="1600" i="1">
                          <a:solidFill>
                            <a:srgbClr val="030611"/>
                          </a:solidFill>
                          <a:latin typeface="Cambria Math"/>
                        </a:rPr>
                        <m:t>𝑅</m:t>
                      </m:r>
                    </m:oMath>
                  </m:oMathPara>
                </a14:m>
                <a:endParaRPr lang="es-CO" sz="1600" dirty="0">
                  <a:solidFill>
                    <a:srgbClr val="030611"/>
                  </a:solidFill>
                </a:endParaRPr>
              </a:p>
              <a:p>
                <a:pPr marL="0" indent="0">
                  <a:buNone/>
                </a:pPr>
                <a:r>
                  <a:rPr lang="en-US" sz="1600" dirty="0">
                    <a:solidFill>
                      <a:srgbClr val="030611"/>
                    </a:solidFill>
                  </a:rPr>
                  <a:t> </a:t>
                </a:r>
                <a:endParaRPr lang="es-CO" sz="1600" dirty="0">
                  <a:solidFill>
                    <a:srgbClr val="030611"/>
                  </a:solidFill>
                </a:endParaRPr>
              </a:p>
              <a:p>
                <a:pPr marL="0" lvl="0" indent="0">
                  <a:buNone/>
                </a:pPr>
                <a:r>
                  <a:rPr lang="es-ES" sz="1600" dirty="0">
                    <a:solidFill>
                      <a:srgbClr val="030611"/>
                    </a:solidFill>
                  </a:rPr>
                  <a:t>Para cada ruta correspondiente al subgrupo de </a:t>
                </a:r>
                <a:r>
                  <a:rPr lang="es-ES" sz="1600" dirty="0" err="1">
                    <a:solidFill>
                      <a:srgbClr val="030611"/>
                    </a:solidFill>
                  </a:rPr>
                  <a:t>RutaC</a:t>
                </a:r>
                <a:r>
                  <a:rPr lang="es-ES" sz="1600" dirty="0">
                    <a:solidFill>
                      <a:srgbClr val="030611"/>
                    </a:solidFill>
                  </a:rPr>
                  <a:t> se puede asignar un tipo de vehículo de cualquier capacidad </a:t>
                </a:r>
                <a:r>
                  <a:rPr lang="es-ES" sz="1600" i="1" dirty="0">
                    <a:solidFill>
                      <a:srgbClr val="030611"/>
                    </a:solidFill>
                  </a:rPr>
                  <a:t>i</a:t>
                </a:r>
                <a:r>
                  <a:rPr lang="es-ES" sz="1600" dirty="0">
                    <a:solidFill>
                      <a:srgbClr val="030611"/>
                    </a:solidFill>
                  </a:rPr>
                  <a:t> ya sea adquirido o rentado.</a:t>
                </a:r>
                <a:endParaRPr lang="es-CO" sz="1600" dirty="0">
                  <a:solidFill>
                    <a:srgbClr val="030611"/>
                  </a:solidFill>
                </a:endParaRPr>
              </a:p>
              <a:p>
                <a:pPr marL="0" indent="0">
                  <a:buNone/>
                </a:pPr>
                <a:r>
                  <a:rPr lang="es-ES" sz="1600" dirty="0">
                    <a:solidFill>
                      <a:srgbClr val="030611"/>
                    </a:solidFill>
                  </a:rPr>
                  <a:t> </a:t>
                </a:r>
                <a:endParaRPr lang="es-CO" sz="1600" dirty="0">
                  <a:solidFill>
                    <a:srgbClr val="030611"/>
                  </a:solidFill>
                </a:endParaRPr>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s-CO" sz="1600" i="1">
                              <a:solidFill>
                                <a:srgbClr val="030611"/>
                              </a:solidFill>
                              <a:latin typeface="Cambria Math"/>
                            </a:rPr>
                          </m:ctrlPr>
                        </m:naryPr>
                        <m:sub>
                          <m:r>
                            <a:rPr lang="es-ES" sz="1600" i="1">
                              <a:solidFill>
                                <a:srgbClr val="030611"/>
                              </a:solidFill>
                              <a:latin typeface="Cambria Math"/>
                            </a:rPr>
                            <m:t>𝑖</m:t>
                          </m:r>
                          <m:r>
                            <a:rPr lang="es-ES" sz="1600" i="1">
                              <a:solidFill>
                                <a:srgbClr val="030611"/>
                              </a:solidFill>
                              <a:latin typeface="Cambria Math"/>
                            </a:rPr>
                            <m:t>=1</m:t>
                          </m:r>
                        </m:sub>
                        <m:sup>
                          <m:r>
                            <a:rPr lang="es-ES" sz="1600" i="1">
                              <a:solidFill>
                                <a:srgbClr val="030611"/>
                              </a:solidFill>
                              <a:latin typeface="Cambria Math"/>
                            </a:rPr>
                            <m:t>3</m:t>
                          </m:r>
                        </m:sup>
                        <m:e>
                          <m:nary>
                            <m:naryPr>
                              <m:chr m:val="∑"/>
                              <m:limLoc m:val="undOvr"/>
                              <m:ctrlPr>
                                <a:rPr lang="es-CO" sz="1600" i="1">
                                  <a:solidFill>
                                    <a:srgbClr val="030611"/>
                                  </a:solidFill>
                                  <a:latin typeface="Cambria Math"/>
                                </a:rPr>
                              </m:ctrlPr>
                            </m:naryPr>
                            <m:sub>
                              <m:r>
                                <a:rPr lang="es-ES" sz="1600" i="1">
                                  <a:solidFill>
                                    <a:srgbClr val="030611"/>
                                  </a:solidFill>
                                  <a:latin typeface="Cambria Math"/>
                                </a:rPr>
                                <m:t>𝑏</m:t>
                              </m:r>
                              <m:r>
                                <a:rPr lang="es-ES" sz="1600" i="1">
                                  <a:solidFill>
                                    <a:srgbClr val="030611"/>
                                  </a:solidFill>
                                  <a:latin typeface="Cambria Math"/>
                                </a:rPr>
                                <m:t>=1</m:t>
                              </m:r>
                            </m:sub>
                            <m:sup>
                              <m:r>
                                <a:rPr lang="es-ES" sz="1600" i="1">
                                  <a:solidFill>
                                    <a:srgbClr val="030611"/>
                                  </a:solidFill>
                                  <a:latin typeface="Cambria Math"/>
                                </a:rPr>
                                <m:t>𝐵</m:t>
                              </m:r>
                            </m:sup>
                            <m:e>
                              <m:sSub>
                                <m:sSubPr>
                                  <m:ctrlPr>
                                    <a:rPr lang="es-CO" sz="1600" i="1">
                                      <a:solidFill>
                                        <a:srgbClr val="030611"/>
                                      </a:solidFill>
                                      <a:latin typeface="Cambria Math"/>
                                    </a:rPr>
                                  </m:ctrlPr>
                                </m:sSubPr>
                                <m:e>
                                  <m:r>
                                    <a:rPr lang="es-ES" sz="1600" i="1">
                                      <a:solidFill>
                                        <a:srgbClr val="030611"/>
                                      </a:solidFill>
                                      <a:latin typeface="Cambria Math"/>
                                    </a:rPr>
                                    <m:t>𝐴</m:t>
                                  </m:r>
                                </m:e>
                                <m:sub>
                                  <m:r>
                                    <a:rPr lang="es-ES" sz="1600" i="1">
                                      <a:solidFill>
                                        <a:srgbClr val="030611"/>
                                      </a:solidFill>
                                      <a:latin typeface="Cambria Math"/>
                                    </a:rPr>
                                    <m:t>𝑖𝑏𝑟</m:t>
                                  </m:r>
                                </m:sub>
                              </m:sSub>
                            </m:e>
                          </m:nary>
                          <m:r>
                            <a:rPr lang="es-ES" sz="1600" i="1">
                              <a:solidFill>
                                <a:srgbClr val="030611"/>
                              </a:solidFill>
                              <a:latin typeface="Cambria Math"/>
                            </a:rPr>
                            <m:t>+ </m:t>
                          </m:r>
                          <m:nary>
                            <m:naryPr>
                              <m:chr m:val="∑"/>
                              <m:limLoc m:val="undOvr"/>
                              <m:ctrlPr>
                                <a:rPr lang="es-CO" sz="1600" i="1">
                                  <a:solidFill>
                                    <a:srgbClr val="030611"/>
                                  </a:solidFill>
                                  <a:latin typeface="Cambria Math"/>
                                </a:rPr>
                              </m:ctrlPr>
                            </m:naryPr>
                            <m:sub>
                              <m:r>
                                <a:rPr lang="es-ES" sz="1600" i="1">
                                  <a:solidFill>
                                    <a:srgbClr val="030611"/>
                                  </a:solidFill>
                                  <a:latin typeface="Cambria Math"/>
                                </a:rPr>
                                <m:t>𝑖</m:t>
                              </m:r>
                              <m:r>
                                <a:rPr lang="es-ES" sz="1600" i="1">
                                  <a:solidFill>
                                    <a:srgbClr val="030611"/>
                                  </a:solidFill>
                                  <a:latin typeface="Cambria Math"/>
                                </a:rPr>
                                <m:t>=1</m:t>
                              </m:r>
                            </m:sub>
                            <m:sup>
                              <m:r>
                                <a:rPr lang="es-ES" sz="1600" i="1">
                                  <a:solidFill>
                                    <a:srgbClr val="030611"/>
                                  </a:solidFill>
                                  <a:latin typeface="Cambria Math"/>
                                </a:rPr>
                                <m:t>3</m:t>
                              </m:r>
                            </m:sup>
                            <m:e>
                              <m:nary>
                                <m:naryPr>
                                  <m:chr m:val="∑"/>
                                  <m:limLoc m:val="undOvr"/>
                                  <m:ctrlPr>
                                    <a:rPr lang="es-CO" sz="1600" i="1">
                                      <a:solidFill>
                                        <a:srgbClr val="030611"/>
                                      </a:solidFill>
                                      <a:latin typeface="Cambria Math"/>
                                    </a:rPr>
                                  </m:ctrlPr>
                                </m:naryPr>
                                <m:sub>
                                  <m:r>
                                    <a:rPr lang="es-ES" sz="1600" i="1">
                                      <a:solidFill>
                                        <a:srgbClr val="030611"/>
                                      </a:solidFill>
                                      <a:latin typeface="Cambria Math"/>
                                    </a:rPr>
                                    <m:t>𝑠</m:t>
                                  </m:r>
                                  <m:r>
                                    <a:rPr lang="es-ES" sz="1600" i="1">
                                      <a:solidFill>
                                        <a:srgbClr val="030611"/>
                                      </a:solidFill>
                                      <a:latin typeface="Cambria Math"/>
                                    </a:rPr>
                                    <m:t>=1</m:t>
                                  </m:r>
                                </m:sub>
                                <m:sup>
                                  <m:r>
                                    <a:rPr lang="es-ES" sz="1600" i="1">
                                      <a:solidFill>
                                        <a:srgbClr val="030611"/>
                                      </a:solidFill>
                                      <a:latin typeface="Cambria Math"/>
                                    </a:rPr>
                                    <m:t>𝑆</m:t>
                                  </m:r>
                                </m:sup>
                                <m:e>
                                  <m:sSub>
                                    <m:sSubPr>
                                      <m:ctrlPr>
                                        <a:rPr lang="es-CO" sz="1600" i="1">
                                          <a:solidFill>
                                            <a:srgbClr val="030611"/>
                                          </a:solidFill>
                                          <a:latin typeface="Cambria Math"/>
                                        </a:rPr>
                                      </m:ctrlPr>
                                    </m:sSubPr>
                                    <m:e>
                                      <m:r>
                                        <a:rPr lang="es-ES" sz="1600" i="1">
                                          <a:solidFill>
                                            <a:srgbClr val="030611"/>
                                          </a:solidFill>
                                          <a:latin typeface="Cambria Math"/>
                                        </a:rPr>
                                        <m:t>𝐵</m:t>
                                      </m:r>
                                    </m:e>
                                    <m:sub>
                                      <m:r>
                                        <a:rPr lang="es-ES" sz="1600" i="1">
                                          <a:solidFill>
                                            <a:srgbClr val="030611"/>
                                          </a:solidFill>
                                          <a:latin typeface="Cambria Math"/>
                                        </a:rPr>
                                        <m:t>𝑖𝑠𝑟</m:t>
                                      </m:r>
                                    </m:sub>
                                  </m:sSub>
                                </m:e>
                              </m:nary>
                              <m:r>
                                <a:rPr lang="es-ES" sz="1600" i="1">
                                  <a:solidFill>
                                    <a:srgbClr val="030611"/>
                                  </a:solidFill>
                                  <a:latin typeface="Cambria Math"/>
                                </a:rPr>
                                <m:t> =1</m:t>
                              </m:r>
                            </m:e>
                          </m:nary>
                        </m:e>
                      </m:nary>
                      <m:r>
                        <a:rPr lang="es-ES" sz="1600" i="1">
                          <a:solidFill>
                            <a:srgbClr val="030611"/>
                          </a:solidFill>
                          <a:latin typeface="Cambria Math"/>
                        </a:rPr>
                        <m:t>    ∀ </m:t>
                      </m:r>
                      <m:r>
                        <a:rPr lang="es-ES" sz="1600" i="1">
                          <a:solidFill>
                            <a:srgbClr val="030611"/>
                          </a:solidFill>
                          <a:latin typeface="Cambria Math"/>
                        </a:rPr>
                        <m:t>𝑟</m:t>
                      </m:r>
                      <m:r>
                        <a:rPr lang="es-ES" sz="1600" i="1">
                          <a:solidFill>
                            <a:srgbClr val="030611"/>
                          </a:solidFill>
                          <a:latin typeface="Cambria Math"/>
                        </a:rPr>
                        <m:t> ∈ </m:t>
                      </m:r>
                      <m:sSub>
                        <m:sSubPr>
                          <m:ctrlPr>
                            <a:rPr lang="es-CO" sz="1600" i="1">
                              <a:solidFill>
                                <a:srgbClr val="030611"/>
                              </a:solidFill>
                              <a:latin typeface="Cambria Math"/>
                            </a:rPr>
                          </m:ctrlPr>
                        </m:sSubPr>
                        <m:e>
                          <m:r>
                            <a:rPr lang="es-ES" sz="1600" i="1">
                              <a:solidFill>
                                <a:srgbClr val="030611"/>
                              </a:solidFill>
                              <a:latin typeface="Cambria Math"/>
                            </a:rPr>
                            <m:t>𝑅𝑢𝑡𝑎𝐶</m:t>
                          </m:r>
                        </m:e>
                        <m:sub>
                          <m:r>
                            <a:rPr lang="es-ES" sz="1600" i="1">
                              <a:solidFill>
                                <a:srgbClr val="030611"/>
                              </a:solidFill>
                              <a:latin typeface="Cambria Math"/>
                            </a:rPr>
                            <m:t>𝑟</m:t>
                          </m:r>
                        </m:sub>
                      </m:sSub>
                    </m:oMath>
                  </m:oMathPara>
                </a14:m>
                <a:endParaRPr lang="es-CO" sz="1600" dirty="0">
                  <a:solidFill>
                    <a:srgbClr val="030611"/>
                  </a:solidFill>
                </a:endParaRPr>
              </a:p>
              <a:p>
                <a:pPr marL="0" indent="0">
                  <a:buNone/>
                </a:pPr>
                <a:r>
                  <a:rPr lang="en-US" sz="1600" dirty="0">
                    <a:solidFill>
                      <a:srgbClr val="030611"/>
                    </a:solidFill>
                  </a:rPr>
                  <a:t> </a:t>
                </a:r>
                <a:endParaRPr lang="es-CO" sz="1600" dirty="0">
                  <a:solidFill>
                    <a:srgbClr val="030611"/>
                  </a:solidFill>
                </a:endParaRPr>
              </a:p>
              <a:p>
                <a:pPr marL="0" lvl="0" indent="0">
                  <a:buNone/>
                </a:pPr>
                <a:r>
                  <a:rPr lang="es-ES" sz="1600" dirty="0">
                    <a:solidFill>
                      <a:srgbClr val="030611"/>
                    </a:solidFill>
                  </a:rPr>
                  <a:t>Para cada ruta correspondiente al subgrupo de </a:t>
                </a:r>
                <a:r>
                  <a:rPr lang="es-ES" sz="1600" dirty="0" err="1">
                    <a:solidFill>
                      <a:srgbClr val="030611"/>
                    </a:solidFill>
                  </a:rPr>
                  <a:t>RutaCC</a:t>
                </a:r>
                <a:r>
                  <a:rPr lang="es-ES" sz="1600" dirty="0">
                    <a:solidFill>
                      <a:srgbClr val="030611"/>
                    </a:solidFill>
                  </a:rPr>
                  <a:t> solo se puede asignar un tipo de vehículo de capacidad mayor a 4 toneladas </a:t>
                </a:r>
                <a:r>
                  <a:rPr lang="es-ES" sz="1600" i="1" dirty="0">
                    <a:solidFill>
                      <a:srgbClr val="030611"/>
                    </a:solidFill>
                  </a:rPr>
                  <a:t>i&gt;1</a:t>
                </a:r>
                <a:r>
                  <a:rPr lang="es-ES" sz="1600" dirty="0">
                    <a:solidFill>
                      <a:srgbClr val="030611"/>
                    </a:solidFill>
                  </a:rPr>
                  <a:t> ya sea adquirido o rentado. </a:t>
                </a:r>
                <a:endParaRPr lang="es-CO" sz="1600" dirty="0">
                  <a:solidFill>
                    <a:srgbClr val="030611"/>
                  </a:solidFill>
                </a:endParaRPr>
              </a:p>
              <a:p>
                <a:pPr marL="0" indent="0">
                  <a:buNone/>
                </a:pPr>
                <a:r>
                  <a:rPr lang="es-ES" sz="1600" dirty="0">
                    <a:solidFill>
                      <a:srgbClr val="030611"/>
                    </a:solidFill>
                  </a:rPr>
                  <a:t> </a:t>
                </a:r>
                <a:endParaRPr lang="es-CO" sz="1600" dirty="0">
                  <a:solidFill>
                    <a:srgbClr val="030611"/>
                  </a:solidFill>
                </a:endParaRPr>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s-CO" sz="1600" i="1">
                              <a:solidFill>
                                <a:srgbClr val="030611"/>
                              </a:solidFill>
                              <a:latin typeface="Cambria Math"/>
                            </a:rPr>
                          </m:ctrlPr>
                        </m:naryPr>
                        <m:sub>
                          <m:r>
                            <a:rPr lang="es-ES" sz="1600" i="1">
                              <a:solidFill>
                                <a:srgbClr val="030611"/>
                              </a:solidFill>
                              <a:latin typeface="Cambria Math"/>
                            </a:rPr>
                            <m:t>𝑖</m:t>
                          </m:r>
                          <m:r>
                            <a:rPr lang="es-ES" sz="1600" i="1">
                              <a:solidFill>
                                <a:srgbClr val="030611"/>
                              </a:solidFill>
                              <a:latin typeface="Cambria Math"/>
                            </a:rPr>
                            <m:t>&gt;1</m:t>
                          </m:r>
                        </m:sub>
                        <m:sup>
                          <m:r>
                            <a:rPr lang="es-ES" sz="1600" i="1">
                              <a:solidFill>
                                <a:srgbClr val="030611"/>
                              </a:solidFill>
                              <a:latin typeface="Cambria Math"/>
                            </a:rPr>
                            <m:t>3</m:t>
                          </m:r>
                        </m:sup>
                        <m:e>
                          <m:nary>
                            <m:naryPr>
                              <m:chr m:val="∑"/>
                              <m:limLoc m:val="undOvr"/>
                              <m:ctrlPr>
                                <a:rPr lang="es-CO" sz="1600" i="1">
                                  <a:solidFill>
                                    <a:srgbClr val="030611"/>
                                  </a:solidFill>
                                  <a:latin typeface="Cambria Math"/>
                                </a:rPr>
                              </m:ctrlPr>
                            </m:naryPr>
                            <m:sub>
                              <m:r>
                                <a:rPr lang="es-ES" sz="1600" i="1">
                                  <a:solidFill>
                                    <a:srgbClr val="030611"/>
                                  </a:solidFill>
                                  <a:latin typeface="Cambria Math"/>
                                </a:rPr>
                                <m:t>𝑏</m:t>
                              </m:r>
                              <m:r>
                                <a:rPr lang="es-ES" sz="1600" i="1">
                                  <a:solidFill>
                                    <a:srgbClr val="030611"/>
                                  </a:solidFill>
                                  <a:latin typeface="Cambria Math"/>
                                </a:rPr>
                                <m:t>=1</m:t>
                              </m:r>
                            </m:sub>
                            <m:sup>
                              <m:r>
                                <a:rPr lang="es-ES" sz="1600" i="1">
                                  <a:solidFill>
                                    <a:srgbClr val="030611"/>
                                  </a:solidFill>
                                  <a:latin typeface="Cambria Math"/>
                                </a:rPr>
                                <m:t>𝐵</m:t>
                              </m:r>
                            </m:sup>
                            <m:e>
                              <m:sSub>
                                <m:sSubPr>
                                  <m:ctrlPr>
                                    <a:rPr lang="es-CO" sz="1600" i="1">
                                      <a:solidFill>
                                        <a:srgbClr val="030611"/>
                                      </a:solidFill>
                                      <a:latin typeface="Cambria Math"/>
                                    </a:rPr>
                                  </m:ctrlPr>
                                </m:sSubPr>
                                <m:e>
                                  <m:r>
                                    <a:rPr lang="es-ES" sz="1600" i="1">
                                      <a:solidFill>
                                        <a:srgbClr val="030611"/>
                                      </a:solidFill>
                                      <a:latin typeface="Cambria Math"/>
                                    </a:rPr>
                                    <m:t>𝐴</m:t>
                                  </m:r>
                                </m:e>
                                <m:sub>
                                  <m:r>
                                    <a:rPr lang="es-ES" sz="1600" i="1">
                                      <a:solidFill>
                                        <a:srgbClr val="030611"/>
                                      </a:solidFill>
                                      <a:latin typeface="Cambria Math"/>
                                    </a:rPr>
                                    <m:t>𝑖𝑏𝑟</m:t>
                                  </m:r>
                                </m:sub>
                              </m:sSub>
                            </m:e>
                          </m:nary>
                          <m:r>
                            <a:rPr lang="es-ES" sz="1600" i="1">
                              <a:solidFill>
                                <a:srgbClr val="030611"/>
                              </a:solidFill>
                              <a:latin typeface="Cambria Math"/>
                            </a:rPr>
                            <m:t>+ </m:t>
                          </m:r>
                          <m:nary>
                            <m:naryPr>
                              <m:chr m:val="∑"/>
                              <m:limLoc m:val="undOvr"/>
                              <m:ctrlPr>
                                <a:rPr lang="es-CO" sz="1600" i="1">
                                  <a:solidFill>
                                    <a:srgbClr val="030611"/>
                                  </a:solidFill>
                                  <a:latin typeface="Cambria Math"/>
                                </a:rPr>
                              </m:ctrlPr>
                            </m:naryPr>
                            <m:sub>
                              <m:r>
                                <a:rPr lang="es-ES" sz="1600" i="1">
                                  <a:solidFill>
                                    <a:srgbClr val="030611"/>
                                  </a:solidFill>
                                  <a:latin typeface="Cambria Math"/>
                                </a:rPr>
                                <m:t>𝑖</m:t>
                              </m:r>
                              <m:r>
                                <a:rPr lang="es-ES" sz="1600" i="1">
                                  <a:solidFill>
                                    <a:srgbClr val="030611"/>
                                  </a:solidFill>
                                  <a:latin typeface="Cambria Math"/>
                                </a:rPr>
                                <m:t>&gt;1</m:t>
                              </m:r>
                            </m:sub>
                            <m:sup>
                              <m:r>
                                <a:rPr lang="es-ES" sz="1600" i="1">
                                  <a:solidFill>
                                    <a:srgbClr val="030611"/>
                                  </a:solidFill>
                                  <a:latin typeface="Cambria Math"/>
                                </a:rPr>
                                <m:t>3</m:t>
                              </m:r>
                            </m:sup>
                            <m:e>
                              <m:nary>
                                <m:naryPr>
                                  <m:chr m:val="∑"/>
                                  <m:limLoc m:val="undOvr"/>
                                  <m:ctrlPr>
                                    <a:rPr lang="es-CO" sz="1600" i="1">
                                      <a:solidFill>
                                        <a:srgbClr val="030611"/>
                                      </a:solidFill>
                                      <a:latin typeface="Cambria Math"/>
                                    </a:rPr>
                                  </m:ctrlPr>
                                </m:naryPr>
                                <m:sub>
                                  <m:r>
                                    <a:rPr lang="es-ES" sz="1600" i="1">
                                      <a:solidFill>
                                        <a:srgbClr val="030611"/>
                                      </a:solidFill>
                                      <a:latin typeface="Cambria Math"/>
                                    </a:rPr>
                                    <m:t>𝑠</m:t>
                                  </m:r>
                                  <m:r>
                                    <a:rPr lang="es-ES" sz="1600" i="1">
                                      <a:solidFill>
                                        <a:srgbClr val="030611"/>
                                      </a:solidFill>
                                      <a:latin typeface="Cambria Math"/>
                                    </a:rPr>
                                    <m:t>=1</m:t>
                                  </m:r>
                                </m:sub>
                                <m:sup>
                                  <m:r>
                                    <a:rPr lang="es-ES" sz="1600" i="1">
                                      <a:solidFill>
                                        <a:srgbClr val="030611"/>
                                      </a:solidFill>
                                      <a:latin typeface="Cambria Math"/>
                                    </a:rPr>
                                    <m:t>𝑆</m:t>
                                  </m:r>
                                </m:sup>
                                <m:e>
                                  <m:sSub>
                                    <m:sSubPr>
                                      <m:ctrlPr>
                                        <a:rPr lang="es-CO" sz="1600" i="1">
                                          <a:solidFill>
                                            <a:srgbClr val="030611"/>
                                          </a:solidFill>
                                          <a:latin typeface="Cambria Math"/>
                                        </a:rPr>
                                      </m:ctrlPr>
                                    </m:sSubPr>
                                    <m:e>
                                      <m:r>
                                        <a:rPr lang="es-ES" sz="1600" i="1">
                                          <a:solidFill>
                                            <a:srgbClr val="030611"/>
                                          </a:solidFill>
                                          <a:latin typeface="Cambria Math"/>
                                        </a:rPr>
                                        <m:t>𝐵</m:t>
                                      </m:r>
                                    </m:e>
                                    <m:sub>
                                      <m:r>
                                        <a:rPr lang="es-ES" sz="1600" i="1">
                                          <a:solidFill>
                                            <a:srgbClr val="030611"/>
                                          </a:solidFill>
                                          <a:latin typeface="Cambria Math"/>
                                        </a:rPr>
                                        <m:t>𝑖𝑠𝑟</m:t>
                                      </m:r>
                                    </m:sub>
                                  </m:sSub>
                                </m:e>
                              </m:nary>
                              <m:r>
                                <a:rPr lang="es-ES" sz="1600" i="1">
                                  <a:solidFill>
                                    <a:srgbClr val="030611"/>
                                  </a:solidFill>
                                  <a:latin typeface="Cambria Math"/>
                                </a:rPr>
                                <m:t> =1</m:t>
                              </m:r>
                            </m:e>
                          </m:nary>
                        </m:e>
                      </m:nary>
                      <m:r>
                        <a:rPr lang="es-ES" sz="1600" i="1">
                          <a:solidFill>
                            <a:srgbClr val="030611"/>
                          </a:solidFill>
                          <a:latin typeface="Cambria Math"/>
                        </a:rPr>
                        <m:t>   ∀ </m:t>
                      </m:r>
                      <m:r>
                        <a:rPr lang="es-ES" sz="1600" i="1">
                          <a:solidFill>
                            <a:srgbClr val="030611"/>
                          </a:solidFill>
                          <a:latin typeface="Cambria Math"/>
                        </a:rPr>
                        <m:t>𝑟</m:t>
                      </m:r>
                      <m:r>
                        <a:rPr lang="es-ES" sz="1600" i="1">
                          <a:solidFill>
                            <a:srgbClr val="030611"/>
                          </a:solidFill>
                          <a:latin typeface="Cambria Math"/>
                        </a:rPr>
                        <m:t> ∈ </m:t>
                      </m:r>
                      <m:sSub>
                        <m:sSubPr>
                          <m:ctrlPr>
                            <a:rPr lang="es-CO" sz="1600" i="1">
                              <a:solidFill>
                                <a:srgbClr val="030611"/>
                              </a:solidFill>
                              <a:latin typeface="Cambria Math"/>
                            </a:rPr>
                          </m:ctrlPr>
                        </m:sSubPr>
                        <m:e>
                          <m:r>
                            <a:rPr lang="es-ES" sz="1600" i="1">
                              <a:solidFill>
                                <a:srgbClr val="030611"/>
                              </a:solidFill>
                              <a:latin typeface="Cambria Math"/>
                            </a:rPr>
                            <m:t>𝑅𝑢𝑡𝑎𝐶𝐶</m:t>
                          </m:r>
                        </m:e>
                        <m:sub>
                          <m:r>
                            <a:rPr lang="es-ES" sz="1600" i="1">
                              <a:solidFill>
                                <a:srgbClr val="030611"/>
                              </a:solidFill>
                              <a:latin typeface="Cambria Math"/>
                            </a:rPr>
                            <m:t>𝑟</m:t>
                          </m:r>
                        </m:sub>
                      </m:sSub>
                    </m:oMath>
                  </m:oMathPara>
                </a14:m>
                <a:endParaRPr lang="es-CO" sz="1600" dirty="0">
                  <a:solidFill>
                    <a:srgbClr val="030611"/>
                  </a:solidFill>
                </a:endParaRPr>
              </a:p>
              <a:p>
                <a:pPr marL="0" indent="0">
                  <a:buNone/>
                </a:pPr>
                <a:r>
                  <a:rPr lang="es-ES" sz="1600" dirty="0"/>
                  <a:t> </a:t>
                </a:r>
                <a:endParaRPr lang="es-CO" sz="1600" dirty="0"/>
              </a:p>
              <a:p>
                <a:pPr marL="0" indent="0">
                  <a:buNone/>
                </a:pPr>
                <a:r>
                  <a:rPr lang="en-US" sz="1600" dirty="0"/>
                  <a:t> </a:t>
                </a:r>
                <a:endParaRPr lang="es-CO" sz="1600" dirty="0"/>
              </a:p>
              <a:p>
                <a:pPr marL="0" lvl="0" indent="0">
                  <a:buNone/>
                </a:pPr>
                <a:endParaRPr lang="es-CO" sz="1600" dirty="0"/>
              </a:p>
              <a:p>
                <a:pPr marL="0" indent="0">
                  <a:buNone/>
                </a:pPr>
                <a:endParaRPr lang="es-ES" sz="2000" dirty="0" smtClean="0">
                  <a:solidFill>
                    <a:srgbClr val="030611"/>
                  </a:solidFill>
                </a:endParaRPr>
              </a:p>
            </p:txBody>
          </p:sp>
        </mc:Choice>
        <mc:Fallback xmlns="">
          <p:sp>
            <p:nvSpPr>
              <p:cNvPr id="6" name="Rectangle 3"/>
              <p:cNvSpPr>
                <a:spLocks noGrp="1" noRot="1" noChangeAspect="1" noMove="1" noResize="1" noEditPoints="1" noAdjustHandles="1" noChangeArrowheads="1" noChangeShapeType="1" noTextEdit="1"/>
              </p:cNvSpPr>
              <p:nvPr>
                <p:ph type="body" idx="1"/>
              </p:nvPr>
            </p:nvSpPr>
            <p:spPr>
              <a:xfrm>
                <a:off x="214313" y="785812"/>
                <a:ext cx="8688387" cy="5523507"/>
              </a:xfrm>
              <a:blipFill rotWithShape="1">
                <a:blip r:embed="rId3"/>
                <a:stretch>
                  <a:fillRect l="-351" t="-773" r="-772"/>
                </a:stretch>
              </a:blipFill>
            </p:spPr>
            <p:txBody>
              <a:bodyPr/>
              <a:lstStyle/>
              <a:p>
                <a:r>
                  <a:rPr lang="es-CO">
                    <a:noFill/>
                  </a:rPr>
                  <a:t> </a:t>
                </a:r>
              </a:p>
            </p:txBody>
          </p:sp>
        </mc:Fallback>
      </mc:AlternateContent>
    </p:spTree>
    <p:extLst>
      <p:ext uri="{BB962C8B-B14F-4D97-AF65-F5344CB8AC3E}">
        <p14:creationId xmlns:p14="http://schemas.microsoft.com/office/powerpoint/2010/main" val="41927664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MODELO MATEMÁTICO</a:t>
            </a:r>
          </a:p>
        </p:txBody>
      </p:sp>
      <mc:AlternateContent xmlns:mc="http://schemas.openxmlformats.org/markup-compatibility/2006" xmlns:a14="http://schemas.microsoft.com/office/drawing/2010/main">
        <mc:Choice Requires="a14">
          <p:sp>
            <p:nvSpPr>
              <p:cNvPr id="6" name="Rectangle 3"/>
              <p:cNvSpPr>
                <a:spLocks noGrp="1" noChangeArrowheads="1"/>
              </p:cNvSpPr>
              <p:nvPr>
                <p:ph type="body" idx="1"/>
              </p:nvPr>
            </p:nvSpPr>
            <p:spPr>
              <a:xfrm>
                <a:off x="179512" y="692696"/>
                <a:ext cx="8688387" cy="5523507"/>
              </a:xfrm>
            </p:spPr>
            <p:txBody>
              <a:bodyPr/>
              <a:lstStyle/>
              <a:p>
                <a:pPr marL="0" lvl="0" indent="0">
                  <a:buNone/>
                </a:pPr>
                <a:r>
                  <a:rPr lang="es-ES" dirty="0" smtClean="0">
                    <a:solidFill>
                      <a:srgbClr val="030611"/>
                    </a:solidFill>
                  </a:rPr>
                  <a:t>SUJETO A:</a:t>
                </a:r>
              </a:p>
              <a:p>
                <a:pPr marL="0" lvl="0" indent="0" algn="ctr">
                  <a:buNone/>
                </a:pPr>
                <a:endParaRPr lang="es-ES" sz="1600" dirty="0">
                  <a:solidFill>
                    <a:srgbClr val="030611"/>
                  </a:solidFill>
                </a:endParaRPr>
              </a:p>
              <a:p>
                <a:pPr marL="0" lvl="0" indent="0">
                  <a:spcBef>
                    <a:spcPts val="0"/>
                  </a:spcBef>
                  <a:buNone/>
                </a:pPr>
                <a:r>
                  <a:rPr lang="es-ES" sz="1600" dirty="0" smtClean="0">
                    <a:solidFill>
                      <a:srgbClr val="030611"/>
                    </a:solidFill>
                  </a:rPr>
                  <a:t>Para </a:t>
                </a:r>
                <a:r>
                  <a:rPr lang="es-ES" sz="1600" dirty="0">
                    <a:solidFill>
                      <a:srgbClr val="030611"/>
                    </a:solidFill>
                  </a:rPr>
                  <a:t>cada ruta correspondiente al subgrupo de </a:t>
                </a:r>
                <a:r>
                  <a:rPr lang="es-ES" sz="1600" dirty="0" err="1">
                    <a:solidFill>
                      <a:srgbClr val="030611"/>
                    </a:solidFill>
                  </a:rPr>
                  <a:t>RutaO</a:t>
                </a:r>
                <a:r>
                  <a:rPr lang="es-ES" sz="1600" dirty="0">
                    <a:solidFill>
                      <a:srgbClr val="030611"/>
                    </a:solidFill>
                  </a:rPr>
                  <a:t> solo se puede asignar un tipo de vehículo de capacidad de 8 toneladas </a:t>
                </a:r>
                <a:r>
                  <a:rPr lang="es-ES" sz="1600" i="1" dirty="0">
                    <a:solidFill>
                      <a:srgbClr val="030611"/>
                    </a:solidFill>
                  </a:rPr>
                  <a:t>i=3</a:t>
                </a:r>
                <a:r>
                  <a:rPr lang="es-ES" sz="1600" dirty="0">
                    <a:solidFill>
                      <a:srgbClr val="030611"/>
                    </a:solidFill>
                  </a:rPr>
                  <a:t> ya sea adquirido o rentado.</a:t>
                </a:r>
                <a:endParaRPr lang="es-CO" sz="1600" dirty="0">
                  <a:solidFill>
                    <a:srgbClr val="030611"/>
                  </a:solidFill>
                </a:endParaRPr>
              </a:p>
              <a:p>
                <a:pPr marL="0" indent="0">
                  <a:spcBef>
                    <a:spcPts val="0"/>
                  </a:spcBef>
                  <a:buNone/>
                </a:pPr>
                <a:r>
                  <a:rPr lang="es-ES" sz="1600" dirty="0">
                    <a:solidFill>
                      <a:srgbClr val="030611"/>
                    </a:solidFill>
                  </a:rPr>
                  <a:t> </a:t>
                </a:r>
                <a:endParaRPr lang="es-CO" sz="1600" dirty="0">
                  <a:solidFill>
                    <a:srgbClr val="030611"/>
                  </a:solidFill>
                </a:endParaRPr>
              </a:p>
              <a:p>
                <a:pPr marL="0" indent="0">
                  <a:spcBef>
                    <a:spcPts val="0"/>
                  </a:spcBef>
                  <a:buNone/>
                </a:pPr>
                <a14:m>
                  <m:oMathPara xmlns:m="http://schemas.openxmlformats.org/officeDocument/2006/math">
                    <m:oMathParaPr>
                      <m:jc m:val="centerGroup"/>
                    </m:oMathParaPr>
                    <m:oMath xmlns:m="http://schemas.openxmlformats.org/officeDocument/2006/math">
                      <m:nary>
                        <m:naryPr>
                          <m:chr m:val="∑"/>
                          <m:limLoc m:val="undOvr"/>
                          <m:ctrlPr>
                            <a:rPr lang="es-CO" sz="1600" i="1">
                              <a:solidFill>
                                <a:srgbClr val="030611"/>
                              </a:solidFill>
                              <a:latin typeface="Cambria Math"/>
                            </a:rPr>
                          </m:ctrlPr>
                        </m:naryPr>
                        <m:sub>
                          <m:r>
                            <a:rPr lang="es-ES" sz="1600" i="1">
                              <a:solidFill>
                                <a:srgbClr val="030611"/>
                              </a:solidFill>
                              <a:latin typeface="Cambria Math"/>
                            </a:rPr>
                            <m:t>𝑖</m:t>
                          </m:r>
                          <m:r>
                            <a:rPr lang="es-ES" sz="1600" i="1">
                              <a:solidFill>
                                <a:srgbClr val="030611"/>
                              </a:solidFill>
                              <a:latin typeface="Cambria Math"/>
                            </a:rPr>
                            <m:t>=3</m:t>
                          </m:r>
                        </m:sub>
                        <m:sup>
                          <m:r>
                            <a:rPr lang="es-ES" sz="1600" i="1">
                              <a:solidFill>
                                <a:srgbClr val="030611"/>
                              </a:solidFill>
                              <a:latin typeface="Cambria Math"/>
                            </a:rPr>
                            <m:t>3</m:t>
                          </m:r>
                        </m:sup>
                        <m:e>
                          <m:nary>
                            <m:naryPr>
                              <m:chr m:val="∑"/>
                              <m:limLoc m:val="undOvr"/>
                              <m:ctrlPr>
                                <a:rPr lang="es-CO" sz="1600" i="1">
                                  <a:solidFill>
                                    <a:srgbClr val="030611"/>
                                  </a:solidFill>
                                  <a:latin typeface="Cambria Math"/>
                                </a:rPr>
                              </m:ctrlPr>
                            </m:naryPr>
                            <m:sub>
                              <m:r>
                                <a:rPr lang="es-ES" sz="1600" i="1">
                                  <a:solidFill>
                                    <a:srgbClr val="030611"/>
                                  </a:solidFill>
                                  <a:latin typeface="Cambria Math"/>
                                </a:rPr>
                                <m:t>𝑏</m:t>
                              </m:r>
                              <m:r>
                                <a:rPr lang="es-ES" sz="1600" i="1">
                                  <a:solidFill>
                                    <a:srgbClr val="030611"/>
                                  </a:solidFill>
                                  <a:latin typeface="Cambria Math"/>
                                </a:rPr>
                                <m:t>=1</m:t>
                              </m:r>
                            </m:sub>
                            <m:sup>
                              <m:r>
                                <a:rPr lang="es-ES" sz="1600" i="1">
                                  <a:solidFill>
                                    <a:srgbClr val="030611"/>
                                  </a:solidFill>
                                  <a:latin typeface="Cambria Math"/>
                                </a:rPr>
                                <m:t>𝐵</m:t>
                              </m:r>
                            </m:sup>
                            <m:e>
                              <m:sSub>
                                <m:sSubPr>
                                  <m:ctrlPr>
                                    <a:rPr lang="es-CO" sz="1600" i="1">
                                      <a:solidFill>
                                        <a:srgbClr val="030611"/>
                                      </a:solidFill>
                                      <a:latin typeface="Cambria Math"/>
                                    </a:rPr>
                                  </m:ctrlPr>
                                </m:sSubPr>
                                <m:e>
                                  <m:r>
                                    <a:rPr lang="es-ES" sz="1600" i="1">
                                      <a:solidFill>
                                        <a:srgbClr val="030611"/>
                                      </a:solidFill>
                                      <a:latin typeface="Cambria Math"/>
                                    </a:rPr>
                                    <m:t>𝐴</m:t>
                                  </m:r>
                                </m:e>
                                <m:sub>
                                  <m:r>
                                    <a:rPr lang="es-ES" sz="1600" i="1">
                                      <a:solidFill>
                                        <a:srgbClr val="030611"/>
                                      </a:solidFill>
                                      <a:latin typeface="Cambria Math"/>
                                    </a:rPr>
                                    <m:t>𝑖𝑏𝑟</m:t>
                                  </m:r>
                                </m:sub>
                              </m:sSub>
                            </m:e>
                          </m:nary>
                          <m:r>
                            <a:rPr lang="es-ES" sz="1600" i="1">
                              <a:solidFill>
                                <a:srgbClr val="030611"/>
                              </a:solidFill>
                              <a:latin typeface="Cambria Math"/>
                            </a:rPr>
                            <m:t>+ </m:t>
                          </m:r>
                          <m:nary>
                            <m:naryPr>
                              <m:chr m:val="∑"/>
                              <m:limLoc m:val="undOvr"/>
                              <m:ctrlPr>
                                <a:rPr lang="es-CO" sz="1600" i="1">
                                  <a:solidFill>
                                    <a:srgbClr val="030611"/>
                                  </a:solidFill>
                                  <a:latin typeface="Cambria Math"/>
                                </a:rPr>
                              </m:ctrlPr>
                            </m:naryPr>
                            <m:sub>
                              <m:r>
                                <a:rPr lang="es-ES" sz="1600" i="1">
                                  <a:solidFill>
                                    <a:srgbClr val="030611"/>
                                  </a:solidFill>
                                  <a:latin typeface="Cambria Math"/>
                                </a:rPr>
                                <m:t>𝑖</m:t>
                              </m:r>
                              <m:r>
                                <a:rPr lang="es-ES" sz="1600" i="1">
                                  <a:solidFill>
                                    <a:srgbClr val="030611"/>
                                  </a:solidFill>
                                  <a:latin typeface="Cambria Math"/>
                                </a:rPr>
                                <m:t>=3</m:t>
                              </m:r>
                            </m:sub>
                            <m:sup>
                              <m:r>
                                <a:rPr lang="es-ES" sz="1600" i="1">
                                  <a:solidFill>
                                    <a:srgbClr val="030611"/>
                                  </a:solidFill>
                                  <a:latin typeface="Cambria Math"/>
                                </a:rPr>
                                <m:t>3</m:t>
                              </m:r>
                            </m:sup>
                            <m:e>
                              <m:nary>
                                <m:naryPr>
                                  <m:chr m:val="∑"/>
                                  <m:limLoc m:val="undOvr"/>
                                  <m:ctrlPr>
                                    <a:rPr lang="es-CO" sz="1600" i="1">
                                      <a:solidFill>
                                        <a:srgbClr val="030611"/>
                                      </a:solidFill>
                                      <a:latin typeface="Cambria Math"/>
                                    </a:rPr>
                                  </m:ctrlPr>
                                </m:naryPr>
                                <m:sub>
                                  <m:r>
                                    <a:rPr lang="es-ES" sz="1600" i="1">
                                      <a:solidFill>
                                        <a:srgbClr val="030611"/>
                                      </a:solidFill>
                                      <a:latin typeface="Cambria Math"/>
                                    </a:rPr>
                                    <m:t>𝑠</m:t>
                                  </m:r>
                                  <m:r>
                                    <a:rPr lang="es-ES" sz="1600" i="1">
                                      <a:solidFill>
                                        <a:srgbClr val="030611"/>
                                      </a:solidFill>
                                      <a:latin typeface="Cambria Math"/>
                                    </a:rPr>
                                    <m:t>=1</m:t>
                                  </m:r>
                                </m:sub>
                                <m:sup>
                                  <m:r>
                                    <a:rPr lang="es-ES" sz="1600" i="1">
                                      <a:solidFill>
                                        <a:srgbClr val="030611"/>
                                      </a:solidFill>
                                      <a:latin typeface="Cambria Math"/>
                                    </a:rPr>
                                    <m:t>𝑆</m:t>
                                  </m:r>
                                </m:sup>
                                <m:e>
                                  <m:sSub>
                                    <m:sSubPr>
                                      <m:ctrlPr>
                                        <a:rPr lang="es-CO" sz="1600" i="1">
                                          <a:solidFill>
                                            <a:srgbClr val="030611"/>
                                          </a:solidFill>
                                          <a:latin typeface="Cambria Math"/>
                                        </a:rPr>
                                      </m:ctrlPr>
                                    </m:sSubPr>
                                    <m:e>
                                      <m:r>
                                        <a:rPr lang="es-ES" sz="1600" i="1">
                                          <a:solidFill>
                                            <a:srgbClr val="030611"/>
                                          </a:solidFill>
                                          <a:latin typeface="Cambria Math"/>
                                        </a:rPr>
                                        <m:t>𝐵</m:t>
                                      </m:r>
                                    </m:e>
                                    <m:sub>
                                      <m:r>
                                        <a:rPr lang="es-ES" sz="1600" i="1">
                                          <a:solidFill>
                                            <a:srgbClr val="030611"/>
                                          </a:solidFill>
                                          <a:latin typeface="Cambria Math"/>
                                        </a:rPr>
                                        <m:t>𝑖𝑠𝑟</m:t>
                                      </m:r>
                                    </m:sub>
                                  </m:sSub>
                                </m:e>
                              </m:nary>
                              <m:r>
                                <a:rPr lang="es-ES" sz="1600" i="1">
                                  <a:solidFill>
                                    <a:srgbClr val="030611"/>
                                  </a:solidFill>
                                  <a:latin typeface="Cambria Math"/>
                                </a:rPr>
                                <m:t> =1</m:t>
                              </m:r>
                            </m:e>
                          </m:nary>
                        </m:e>
                      </m:nary>
                      <m:r>
                        <a:rPr lang="es-ES" sz="1600" i="1">
                          <a:solidFill>
                            <a:srgbClr val="030611"/>
                          </a:solidFill>
                          <a:latin typeface="Cambria Math"/>
                        </a:rPr>
                        <m:t>   ∀ </m:t>
                      </m:r>
                      <m:r>
                        <a:rPr lang="es-ES" sz="1600" i="1">
                          <a:solidFill>
                            <a:srgbClr val="030611"/>
                          </a:solidFill>
                          <a:latin typeface="Cambria Math"/>
                        </a:rPr>
                        <m:t>𝑟</m:t>
                      </m:r>
                      <m:r>
                        <a:rPr lang="es-ES" sz="1600" i="1">
                          <a:solidFill>
                            <a:srgbClr val="030611"/>
                          </a:solidFill>
                          <a:latin typeface="Cambria Math"/>
                        </a:rPr>
                        <m:t> ∈ </m:t>
                      </m:r>
                      <m:sSub>
                        <m:sSubPr>
                          <m:ctrlPr>
                            <a:rPr lang="es-CO" sz="1600" i="1">
                              <a:solidFill>
                                <a:srgbClr val="030611"/>
                              </a:solidFill>
                              <a:latin typeface="Cambria Math"/>
                            </a:rPr>
                          </m:ctrlPr>
                        </m:sSubPr>
                        <m:e>
                          <m:r>
                            <a:rPr lang="es-ES" sz="1600" i="1">
                              <a:solidFill>
                                <a:srgbClr val="030611"/>
                              </a:solidFill>
                              <a:latin typeface="Cambria Math"/>
                            </a:rPr>
                            <m:t>𝑅𝑢𝑡𝑎𝑂</m:t>
                          </m:r>
                        </m:e>
                        <m:sub>
                          <m:r>
                            <a:rPr lang="es-ES" sz="1600" i="1">
                              <a:solidFill>
                                <a:srgbClr val="030611"/>
                              </a:solidFill>
                              <a:latin typeface="Cambria Math"/>
                            </a:rPr>
                            <m:t>𝑟</m:t>
                          </m:r>
                        </m:sub>
                      </m:sSub>
                    </m:oMath>
                  </m:oMathPara>
                </a14:m>
                <a:endParaRPr lang="es-CO" sz="1600" dirty="0">
                  <a:solidFill>
                    <a:srgbClr val="030611"/>
                  </a:solidFill>
                </a:endParaRPr>
              </a:p>
              <a:p>
                <a:pPr marL="0" indent="0">
                  <a:spcBef>
                    <a:spcPts val="0"/>
                  </a:spcBef>
                  <a:buNone/>
                </a:pPr>
                <a:r>
                  <a:rPr lang="es-ES" sz="1600" dirty="0">
                    <a:solidFill>
                      <a:srgbClr val="030611"/>
                    </a:solidFill>
                  </a:rPr>
                  <a:t> </a:t>
                </a:r>
                <a:endParaRPr lang="es-ES" sz="1600" dirty="0" smtClean="0">
                  <a:solidFill>
                    <a:srgbClr val="030611"/>
                  </a:solidFill>
                </a:endParaRPr>
              </a:p>
              <a:p>
                <a:pPr marL="0" indent="0">
                  <a:spcBef>
                    <a:spcPts val="0"/>
                  </a:spcBef>
                  <a:buNone/>
                </a:pPr>
                <a:r>
                  <a:rPr lang="es-ES" sz="1600" dirty="0">
                    <a:solidFill>
                      <a:srgbClr val="030611"/>
                    </a:solidFill>
                  </a:rPr>
                  <a:t> </a:t>
                </a:r>
                <a:endParaRPr lang="es-CO" sz="1600" dirty="0">
                  <a:solidFill>
                    <a:srgbClr val="030611"/>
                  </a:solidFill>
                </a:endParaRPr>
              </a:p>
              <a:p>
                <a:pPr marL="0" lvl="0" indent="0">
                  <a:spcBef>
                    <a:spcPts val="0"/>
                  </a:spcBef>
                  <a:buNone/>
                </a:pPr>
                <a:r>
                  <a:rPr lang="es-ES" sz="1600" dirty="0">
                    <a:solidFill>
                      <a:srgbClr val="030611"/>
                    </a:solidFill>
                  </a:rPr>
                  <a:t>Un vehículo no puede ser programado en dos destinos o rutas en el mismo periodo.</a:t>
                </a:r>
                <a:endParaRPr lang="es-CO" sz="1600" dirty="0">
                  <a:solidFill>
                    <a:srgbClr val="030611"/>
                  </a:solidFill>
                </a:endParaRPr>
              </a:p>
              <a:p>
                <a:pPr marL="0" indent="0">
                  <a:spcBef>
                    <a:spcPts val="0"/>
                  </a:spcBef>
                  <a:buNone/>
                </a:pPr>
                <a:r>
                  <a:rPr lang="es-ES" sz="1600" dirty="0">
                    <a:solidFill>
                      <a:srgbClr val="030611"/>
                    </a:solidFill>
                  </a:rPr>
                  <a:t> </a:t>
                </a:r>
                <a:endParaRPr lang="es-CO" sz="1600" dirty="0">
                  <a:solidFill>
                    <a:srgbClr val="030611"/>
                  </a:solidFill>
                </a:endParaRPr>
              </a:p>
              <a:p>
                <a:pPr marL="0" indent="0">
                  <a:spcBef>
                    <a:spcPts val="0"/>
                  </a:spcBef>
                  <a:buNone/>
                </a:pPr>
                <a14:m>
                  <m:oMathPara xmlns:m="http://schemas.openxmlformats.org/officeDocument/2006/math">
                    <m:oMathParaPr>
                      <m:jc m:val="centerGroup"/>
                    </m:oMathParaPr>
                    <m:oMath xmlns:m="http://schemas.openxmlformats.org/officeDocument/2006/math">
                      <m:nary>
                        <m:naryPr>
                          <m:chr m:val="∑"/>
                          <m:limLoc m:val="undOvr"/>
                          <m:supHide m:val="on"/>
                          <m:ctrlPr>
                            <a:rPr lang="es-CO" sz="1600" i="1">
                              <a:solidFill>
                                <a:srgbClr val="030611"/>
                              </a:solidFill>
                              <a:latin typeface="Cambria Math"/>
                            </a:rPr>
                          </m:ctrlPr>
                        </m:naryPr>
                        <m:sub>
                          <m:r>
                            <a:rPr lang="es-ES" sz="1600" i="1">
                              <a:solidFill>
                                <a:srgbClr val="030611"/>
                              </a:solidFill>
                              <a:latin typeface="Cambria Math"/>
                            </a:rPr>
                            <m:t>𝑟</m:t>
                          </m:r>
                          <m:r>
                            <a:rPr lang="es-ES" sz="1600" i="1">
                              <a:solidFill>
                                <a:srgbClr val="030611"/>
                              </a:solidFill>
                              <a:latin typeface="Cambria Math"/>
                            </a:rPr>
                            <m:t> ∈ </m:t>
                          </m:r>
                          <m:r>
                            <a:rPr lang="es-ES" sz="1600" i="1">
                              <a:solidFill>
                                <a:srgbClr val="030611"/>
                              </a:solidFill>
                              <a:latin typeface="Cambria Math"/>
                            </a:rPr>
                            <m:t>𝑅</m:t>
                          </m:r>
                          <m:r>
                            <a:rPr lang="es-ES" sz="1600" i="1">
                              <a:solidFill>
                                <a:srgbClr val="030611"/>
                              </a:solidFill>
                              <a:latin typeface="Cambria Math"/>
                            </a:rPr>
                            <m:t>111</m:t>
                          </m:r>
                        </m:sub>
                        <m:sup/>
                        <m:e>
                          <m:sSub>
                            <m:sSubPr>
                              <m:ctrlPr>
                                <a:rPr lang="es-CO" sz="1600" i="1">
                                  <a:solidFill>
                                    <a:srgbClr val="030611"/>
                                  </a:solidFill>
                                  <a:latin typeface="Cambria Math"/>
                                </a:rPr>
                              </m:ctrlPr>
                            </m:sSubPr>
                            <m:e>
                              <m:r>
                                <a:rPr lang="es-ES" sz="1600" i="1">
                                  <a:solidFill>
                                    <a:srgbClr val="030611"/>
                                  </a:solidFill>
                                  <a:latin typeface="Cambria Math"/>
                                </a:rPr>
                                <m:t>𝐴</m:t>
                              </m:r>
                            </m:e>
                            <m:sub>
                              <m:r>
                                <a:rPr lang="es-ES" sz="1600" i="1">
                                  <a:solidFill>
                                    <a:srgbClr val="030611"/>
                                  </a:solidFill>
                                  <a:latin typeface="Cambria Math"/>
                                </a:rPr>
                                <m:t>𝑖𝑏𝑟</m:t>
                              </m:r>
                            </m:sub>
                          </m:sSub>
                        </m:e>
                      </m:nary>
                      <m:r>
                        <a:rPr lang="es-ES" sz="1600" i="1">
                          <a:solidFill>
                            <a:srgbClr val="030611"/>
                          </a:solidFill>
                          <a:latin typeface="Cambria Math"/>
                        </a:rPr>
                        <m:t>≤1        </m:t>
                      </m:r>
                      <m:r>
                        <a:rPr lang="es-ES" sz="1600" i="1">
                          <a:solidFill>
                            <a:srgbClr val="030611"/>
                          </a:solidFill>
                          <a:latin typeface="Cambria Math"/>
                        </a:rPr>
                        <m:t>𝑖</m:t>
                      </m:r>
                      <m:r>
                        <a:rPr lang="es-ES" sz="1600" i="1">
                          <a:solidFill>
                            <a:srgbClr val="030611"/>
                          </a:solidFill>
                          <a:latin typeface="Cambria Math"/>
                        </a:rPr>
                        <m:t>=1,…,3 ,  </m:t>
                      </m:r>
                      <m:r>
                        <a:rPr lang="es-ES" sz="1600" i="1">
                          <a:solidFill>
                            <a:srgbClr val="030611"/>
                          </a:solidFill>
                          <a:latin typeface="Cambria Math"/>
                        </a:rPr>
                        <m:t>𝑏</m:t>
                      </m:r>
                      <m:r>
                        <a:rPr lang="es-ES" sz="1600" i="1">
                          <a:solidFill>
                            <a:srgbClr val="030611"/>
                          </a:solidFill>
                          <a:latin typeface="Cambria Math"/>
                        </a:rPr>
                        <m:t>=1, …</m:t>
                      </m:r>
                      <m:r>
                        <a:rPr lang="es-ES" sz="1600" i="1">
                          <a:solidFill>
                            <a:srgbClr val="030611"/>
                          </a:solidFill>
                          <a:latin typeface="Cambria Math"/>
                        </a:rPr>
                        <m:t>𝐵</m:t>
                      </m:r>
                      <m:r>
                        <a:rPr lang="es-ES" sz="1600" i="1">
                          <a:solidFill>
                            <a:srgbClr val="030611"/>
                          </a:solidFill>
                          <a:latin typeface="Cambria Math"/>
                        </a:rPr>
                        <m:t> </m:t>
                      </m:r>
                    </m:oMath>
                  </m:oMathPara>
                </a14:m>
                <a:endParaRPr lang="es-CO" sz="1600" dirty="0">
                  <a:solidFill>
                    <a:srgbClr val="030611"/>
                  </a:solidFill>
                </a:endParaRPr>
              </a:p>
              <a:p>
                <a:pPr marL="0" indent="0" algn="ctr">
                  <a:spcBef>
                    <a:spcPts val="0"/>
                  </a:spcBef>
                  <a:buNone/>
                </a:pPr>
                <a:r>
                  <a:rPr lang="en-US" sz="1600" b="1" dirty="0">
                    <a:solidFill>
                      <a:srgbClr val="030611"/>
                    </a:solidFill>
                  </a:rPr>
                  <a:t>.</a:t>
                </a:r>
                <a:endParaRPr lang="es-CO" sz="1600" dirty="0">
                  <a:solidFill>
                    <a:srgbClr val="030611"/>
                  </a:solidFill>
                </a:endParaRPr>
              </a:p>
              <a:p>
                <a:pPr marL="0" indent="0" algn="ctr">
                  <a:spcBef>
                    <a:spcPts val="0"/>
                  </a:spcBef>
                  <a:buNone/>
                </a:pPr>
                <a:r>
                  <a:rPr lang="en-US" sz="1600" b="1" dirty="0" smtClean="0">
                    <a:solidFill>
                      <a:srgbClr val="030611"/>
                    </a:solidFill>
                  </a:rPr>
                  <a:t>.</a:t>
                </a:r>
                <a:endParaRPr lang="es-CO" sz="1600" dirty="0">
                  <a:solidFill>
                    <a:srgbClr val="030611"/>
                  </a:solidFill>
                </a:endParaRPr>
              </a:p>
              <a:p>
                <a:pPr marL="0" indent="0" algn="ctr">
                  <a:spcBef>
                    <a:spcPts val="0"/>
                  </a:spcBef>
                  <a:buNone/>
                </a:pPr>
                <a:r>
                  <a:rPr lang="en-US" sz="1600" b="1" dirty="0">
                    <a:solidFill>
                      <a:srgbClr val="030611"/>
                    </a:solidFill>
                  </a:rPr>
                  <a:t>.</a:t>
                </a:r>
                <a:endParaRPr lang="es-CO" sz="1600" dirty="0"/>
              </a:p>
              <a:p>
                <a:pPr marL="0" indent="0">
                  <a:spcBef>
                    <a:spcPts val="0"/>
                  </a:spcBef>
                  <a:buNone/>
                </a:pPr>
                <a14:m>
                  <m:oMathPara xmlns:m="http://schemas.openxmlformats.org/officeDocument/2006/math">
                    <m:oMathParaPr>
                      <m:jc m:val="centerGroup"/>
                    </m:oMathParaPr>
                    <m:oMath xmlns:m="http://schemas.openxmlformats.org/officeDocument/2006/math">
                      <m:nary>
                        <m:naryPr>
                          <m:chr m:val="∑"/>
                          <m:limLoc m:val="undOvr"/>
                          <m:supHide m:val="on"/>
                          <m:ctrlPr>
                            <a:rPr lang="es-CO" sz="1600" i="1" smtClean="0">
                              <a:solidFill>
                                <a:srgbClr val="030611"/>
                              </a:solidFill>
                              <a:latin typeface="Cambria Math"/>
                            </a:rPr>
                          </m:ctrlPr>
                        </m:naryPr>
                        <m:sub>
                          <m:r>
                            <a:rPr lang="es-ES" sz="1600" i="1">
                              <a:solidFill>
                                <a:srgbClr val="030611"/>
                              </a:solidFill>
                              <a:latin typeface="Cambria Math"/>
                            </a:rPr>
                            <m:t>𝑟</m:t>
                          </m:r>
                          <m:r>
                            <a:rPr lang="es-ES" sz="1600" i="1">
                              <a:solidFill>
                                <a:srgbClr val="030611"/>
                              </a:solidFill>
                              <a:latin typeface="Cambria Math"/>
                            </a:rPr>
                            <m:t> ∈ </m:t>
                          </m:r>
                          <m:r>
                            <a:rPr lang="es-ES" sz="1600" i="1">
                              <a:solidFill>
                                <a:srgbClr val="030611"/>
                              </a:solidFill>
                              <a:latin typeface="Cambria Math"/>
                            </a:rPr>
                            <m:t>𝑅𝑚𝑠𝑑</m:t>
                          </m:r>
                        </m:sub>
                        <m:sup/>
                        <m:e>
                          <m:sSub>
                            <m:sSubPr>
                              <m:ctrlPr>
                                <a:rPr lang="es-CO" sz="1600" i="1">
                                  <a:solidFill>
                                    <a:srgbClr val="030611"/>
                                  </a:solidFill>
                                  <a:latin typeface="Cambria Math"/>
                                </a:rPr>
                              </m:ctrlPr>
                            </m:sSubPr>
                            <m:e>
                              <m:r>
                                <a:rPr lang="es-ES" sz="1600" i="1">
                                  <a:solidFill>
                                    <a:srgbClr val="030611"/>
                                  </a:solidFill>
                                  <a:latin typeface="Cambria Math"/>
                                </a:rPr>
                                <m:t>𝐴</m:t>
                              </m:r>
                            </m:e>
                            <m:sub>
                              <m:r>
                                <a:rPr lang="es-ES" sz="1600" i="1">
                                  <a:solidFill>
                                    <a:srgbClr val="030611"/>
                                  </a:solidFill>
                                  <a:latin typeface="Cambria Math"/>
                                </a:rPr>
                                <m:t>𝑖𝑏𝑟</m:t>
                              </m:r>
                            </m:sub>
                          </m:sSub>
                        </m:e>
                      </m:nary>
                      <m:r>
                        <a:rPr lang="es-ES" sz="1600" i="1">
                          <a:solidFill>
                            <a:srgbClr val="030611"/>
                          </a:solidFill>
                          <a:latin typeface="Cambria Math"/>
                        </a:rPr>
                        <m:t>≤1        </m:t>
                      </m:r>
                      <m:r>
                        <a:rPr lang="es-ES" sz="1600" i="1">
                          <a:solidFill>
                            <a:srgbClr val="030611"/>
                          </a:solidFill>
                          <a:latin typeface="Cambria Math"/>
                        </a:rPr>
                        <m:t>𝑖</m:t>
                      </m:r>
                      <m:r>
                        <a:rPr lang="es-ES" sz="1600" i="1">
                          <a:solidFill>
                            <a:srgbClr val="030611"/>
                          </a:solidFill>
                          <a:latin typeface="Cambria Math"/>
                        </a:rPr>
                        <m:t>=1,…,3 ,  </m:t>
                      </m:r>
                      <m:r>
                        <a:rPr lang="es-ES" sz="1600" i="1">
                          <a:solidFill>
                            <a:srgbClr val="030611"/>
                          </a:solidFill>
                          <a:latin typeface="Cambria Math"/>
                        </a:rPr>
                        <m:t>𝑏</m:t>
                      </m:r>
                      <m:r>
                        <a:rPr lang="es-ES" sz="1600" i="1">
                          <a:solidFill>
                            <a:srgbClr val="030611"/>
                          </a:solidFill>
                          <a:latin typeface="Cambria Math"/>
                        </a:rPr>
                        <m:t>=1, …</m:t>
                      </m:r>
                      <m:r>
                        <a:rPr lang="es-ES" sz="1600" i="1" smtClean="0">
                          <a:solidFill>
                            <a:srgbClr val="030611"/>
                          </a:solidFill>
                          <a:latin typeface="Cambria Math"/>
                        </a:rPr>
                        <m:t>𝐵</m:t>
                      </m:r>
                    </m:oMath>
                  </m:oMathPara>
                </a14:m>
                <a:endParaRPr lang="es-CO" sz="1600" dirty="0">
                  <a:solidFill>
                    <a:srgbClr val="030611"/>
                  </a:solidFill>
                </a:endParaRPr>
              </a:p>
              <a:p>
                <a:pPr marL="0" indent="0">
                  <a:buNone/>
                </a:pPr>
                <a:endParaRPr lang="es-ES" sz="1600" dirty="0" smtClean="0"/>
              </a:p>
              <a:p>
                <a:pPr marL="0" indent="0">
                  <a:buNone/>
                </a:pPr>
                <a:endParaRPr lang="es-ES" i="1" dirty="0"/>
              </a:p>
              <a:p>
                <a:pPr marL="95250" lvl="1" indent="-95250">
                  <a:buNone/>
                </a:pPr>
                <a:endParaRPr lang="es-CO" dirty="0" smtClean="0"/>
              </a:p>
              <a:p>
                <a:pPr marL="0" indent="0" algn="just">
                  <a:spcBef>
                    <a:spcPts val="0"/>
                  </a:spcBef>
                </a:pPr>
                <a:endParaRPr lang="es-ES" sz="2000" dirty="0" smtClean="0">
                  <a:solidFill>
                    <a:srgbClr val="030611"/>
                  </a:solidFill>
                </a:endParaRPr>
              </a:p>
              <a:p>
                <a:pPr marL="0" indent="0" algn="just">
                  <a:spcBef>
                    <a:spcPts val="0"/>
                  </a:spcBef>
                </a:pPr>
                <a:endParaRPr lang="es-ES" sz="2000" dirty="0" smtClean="0">
                  <a:solidFill>
                    <a:srgbClr val="030611"/>
                  </a:solidFill>
                </a:endParaRPr>
              </a:p>
            </p:txBody>
          </p:sp>
        </mc:Choice>
        <mc:Fallback xmlns="">
          <p:sp>
            <p:nvSpPr>
              <p:cNvPr id="6" name="Rectangle 3"/>
              <p:cNvSpPr>
                <a:spLocks noGrp="1" noRot="1" noChangeAspect="1" noMove="1" noResize="1" noEditPoints="1" noAdjustHandles="1" noChangeArrowheads="1" noChangeShapeType="1" noTextEdit="1"/>
              </p:cNvSpPr>
              <p:nvPr>
                <p:ph type="body" idx="1"/>
              </p:nvPr>
            </p:nvSpPr>
            <p:spPr>
              <a:xfrm>
                <a:off x="179512" y="692696"/>
                <a:ext cx="8688387" cy="5523507"/>
              </a:xfrm>
              <a:blipFill rotWithShape="1">
                <a:blip r:embed="rId3"/>
                <a:stretch>
                  <a:fillRect l="-1052" t="-773"/>
                </a:stretch>
              </a:blipFill>
            </p:spPr>
            <p:txBody>
              <a:bodyPr/>
              <a:lstStyle/>
              <a:p>
                <a:r>
                  <a:rPr lang="es-CO">
                    <a:noFill/>
                  </a:rPr>
                  <a:t> </a:t>
                </a:r>
              </a:p>
            </p:txBody>
          </p:sp>
        </mc:Fallback>
      </mc:AlternateContent>
    </p:spTree>
    <p:extLst>
      <p:ext uri="{BB962C8B-B14F-4D97-AF65-F5344CB8AC3E}">
        <p14:creationId xmlns:p14="http://schemas.microsoft.com/office/powerpoint/2010/main" val="19080408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RESULTADOS CASO BASE</a:t>
            </a:r>
          </a:p>
        </p:txBody>
      </p:sp>
      <p:sp>
        <p:nvSpPr>
          <p:cNvPr id="6" name="Rectangle 3"/>
          <p:cNvSpPr>
            <a:spLocks noGrp="1" noChangeArrowheads="1"/>
          </p:cNvSpPr>
          <p:nvPr>
            <p:ph type="body" idx="1"/>
          </p:nvPr>
        </p:nvSpPr>
        <p:spPr>
          <a:xfrm>
            <a:off x="214313" y="785812"/>
            <a:ext cx="8688387" cy="5523507"/>
          </a:xfrm>
        </p:spPr>
        <p:txBody>
          <a:bodyPr/>
          <a:lstStyle/>
          <a:p>
            <a:pPr marL="0" indent="0" algn="just">
              <a:spcBef>
                <a:spcPts val="0"/>
              </a:spcBef>
            </a:pPr>
            <a:endParaRPr lang="es-ES" sz="2000" dirty="0" smtClean="0">
              <a:solidFill>
                <a:srgbClr val="030611"/>
              </a:solidFill>
            </a:endParaRPr>
          </a:p>
          <a:p>
            <a:pPr algn="just">
              <a:spcBef>
                <a:spcPts val="0"/>
              </a:spcBef>
            </a:pPr>
            <a:r>
              <a:rPr lang="es-ES" sz="2000" dirty="0" smtClean="0">
                <a:solidFill>
                  <a:srgbClr val="030611"/>
                </a:solidFill>
              </a:rPr>
              <a:t>Las </a:t>
            </a:r>
            <a:r>
              <a:rPr lang="es-ES" sz="2000" dirty="0">
                <a:solidFill>
                  <a:srgbClr val="030611"/>
                </a:solidFill>
              </a:rPr>
              <a:t>variables de solución fueron en total </a:t>
            </a:r>
            <a:r>
              <a:rPr lang="es-ES" sz="2000" dirty="0" smtClean="0">
                <a:solidFill>
                  <a:srgbClr val="030611"/>
                </a:solidFill>
              </a:rPr>
              <a:t>91.380 </a:t>
            </a:r>
            <a:r>
              <a:rPr lang="es-ES" sz="2000" dirty="0">
                <a:solidFill>
                  <a:srgbClr val="030611"/>
                </a:solidFill>
              </a:rPr>
              <a:t>todas binarias, contando con </a:t>
            </a:r>
            <a:r>
              <a:rPr lang="es-ES" sz="2000" dirty="0" smtClean="0">
                <a:solidFill>
                  <a:srgbClr val="030611"/>
                </a:solidFill>
              </a:rPr>
              <a:t>18.786 restricciones.</a:t>
            </a:r>
          </a:p>
          <a:p>
            <a:pPr marL="0" indent="0" algn="just">
              <a:spcBef>
                <a:spcPts val="0"/>
              </a:spcBef>
            </a:pPr>
            <a:endParaRPr lang="es-ES" sz="2000" dirty="0">
              <a:solidFill>
                <a:srgbClr val="030611"/>
              </a:solidFill>
            </a:endParaRPr>
          </a:p>
          <a:p>
            <a:pPr algn="just">
              <a:spcBef>
                <a:spcPts val="0"/>
              </a:spcBef>
            </a:pPr>
            <a:r>
              <a:rPr lang="es-CO" sz="2000" dirty="0" smtClean="0">
                <a:solidFill>
                  <a:srgbClr val="030611"/>
                </a:solidFill>
              </a:rPr>
              <a:t>Los resultados mostraron </a:t>
            </a:r>
            <a:r>
              <a:rPr lang="es-CO" sz="2000" dirty="0">
                <a:solidFill>
                  <a:srgbClr val="030611"/>
                </a:solidFill>
              </a:rPr>
              <a:t>que se deben adquirir tres tipos de vehículos de capacidad i=3, que corresponden a los vehículos de capacidad de 8 </a:t>
            </a:r>
            <a:r>
              <a:rPr lang="es-CO" sz="2000" dirty="0" smtClean="0">
                <a:solidFill>
                  <a:srgbClr val="030611"/>
                </a:solidFill>
              </a:rPr>
              <a:t>Toneladas.</a:t>
            </a:r>
          </a:p>
          <a:p>
            <a:pPr marL="0" indent="0" algn="just">
              <a:spcBef>
                <a:spcPts val="0"/>
              </a:spcBef>
            </a:pPr>
            <a:endParaRPr lang="es-CO" sz="2000" dirty="0">
              <a:solidFill>
                <a:srgbClr val="030611"/>
              </a:solidFill>
            </a:endParaRPr>
          </a:p>
          <a:p>
            <a:pPr marL="0" indent="0" algn="ctr">
              <a:buNone/>
            </a:pPr>
            <a:r>
              <a:rPr lang="es-CO" sz="2000" b="1" dirty="0">
                <a:solidFill>
                  <a:srgbClr val="030611"/>
                </a:solidFill>
              </a:rPr>
              <a:t>X[3,1]                                              1 	(obj:28755924)</a:t>
            </a:r>
            <a:endParaRPr lang="es-CO" sz="2000" dirty="0">
              <a:solidFill>
                <a:srgbClr val="030611"/>
              </a:solidFill>
            </a:endParaRPr>
          </a:p>
          <a:p>
            <a:pPr marL="0" indent="0" algn="ctr">
              <a:buNone/>
            </a:pPr>
            <a:r>
              <a:rPr lang="es-CO" sz="2000" b="1" dirty="0">
                <a:solidFill>
                  <a:srgbClr val="030611"/>
                </a:solidFill>
              </a:rPr>
              <a:t>X[3,2]                                              1 	(obj:28755924)</a:t>
            </a:r>
            <a:endParaRPr lang="es-CO" sz="2000" dirty="0">
              <a:solidFill>
                <a:srgbClr val="030611"/>
              </a:solidFill>
            </a:endParaRPr>
          </a:p>
          <a:p>
            <a:pPr marL="0" indent="0" algn="ctr">
              <a:buNone/>
            </a:pPr>
            <a:r>
              <a:rPr lang="es-CO" sz="2000" b="1" dirty="0">
                <a:solidFill>
                  <a:srgbClr val="030611"/>
                </a:solidFill>
              </a:rPr>
              <a:t>X[3,3]                                              1 	(obj:28755924)</a:t>
            </a:r>
            <a:endParaRPr lang="es-CO" sz="2000" dirty="0">
              <a:solidFill>
                <a:srgbClr val="030611"/>
              </a:solidFill>
            </a:endParaRPr>
          </a:p>
          <a:p>
            <a:pPr marL="0" indent="0" algn="ctr">
              <a:buNone/>
            </a:pPr>
            <a:r>
              <a:rPr lang="es-CO" sz="2000" b="1" dirty="0">
                <a:solidFill>
                  <a:srgbClr val="030611"/>
                </a:solidFill>
              </a:rPr>
              <a:t>	</a:t>
            </a:r>
            <a:endParaRPr lang="es-CO" sz="2000" b="1" dirty="0" smtClean="0">
              <a:solidFill>
                <a:srgbClr val="030611"/>
              </a:solidFill>
            </a:endParaRPr>
          </a:p>
          <a:p>
            <a:r>
              <a:rPr lang="es-CO" sz="2000" dirty="0" smtClean="0">
                <a:solidFill>
                  <a:srgbClr val="030611"/>
                </a:solidFill>
              </a:rPr>
              <a:t>Los </a:t>
            </a:r>
            <a:r>
              <a:rPr lang="es-CO" sz="2000" dirty="0">
                <a:solidFill>
                  <a:srgbClr val="030611"/>
                </a:solidFill>
              </a:rPr>
              <a:t>resultados también muestran la asignación </a:t>
            </a:r>
            <a:r>
              <a:rPr lang="es-CO" sz="2000" b="1" i="1" dirty="0">
                <a:solidFill>
                  <a:srgbClr val="030611"/>
                </a:solidFill>
              </a:rPr>
              <a:t>A</a:t>
            </a:r>
            <a:r>
              <a:rPr lang="es-CO" sz="2000" dirty="0">
                <a:solidFill>
                  <a:srgbClr val="030611"/>
                </a:solidFill>
              </a:rPr>
              <a:t> de cada vehículo adquirido a determinada ruta</a:t>
            </a:r>
            <a:r>
              <a:rPr lang="es-CO" sz="2000" b="1" dirty="0">
                <a:solidFill>
                  <a:srgbClr val="030611"/>
                </a:solidFill>
              </a:rPr>
              <a:t>, </a:t>
            </a:r>
            <a:r>
              <a:rPr lang="es-CO" sz="2000" dirty="0">
                <a:solidFill>
                  <a:srgbClr val="030611"/>
                </a:solidFill>
              </a:rPr>
              <a:t>con su respectivo costo. Como también presenta la asignación de vehículos rentados a determinadas rutas con sus costos.</a:t>
            </a:r>
          </a:p>
          <a:p>
            <a:pPr marL="0" indent="0">
              <a:buNone/>
            </a:pPr>
            <a:endParaRPr lang="es-ES" sz="2000" dirty="0" smtClean="0">
              <a:solidFill>
                <a:srgbClr val="030611"/>
              </a:solidFill>
            </a:endParaRPr>
          </a:p>
        </p:txBody>
      </p:sp>
    </p:spTree>
    <p:extLst>
      <p:ext uri="{BB962C8B-B14F-4D97-AF65-F5344CB8AC3E}">
        <p14:creationId xmlns:p14="http://schemas.microsoft.com/office/powerpoint/2010/main" val="28337112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10" name="9 Título"/>
          <p:cNvSpPr>
            <a:spLocks noGrp="1"/>
          </p:cNvSpPr>
          <p:nvPr>
            <p:ph type="title"/>
          </p:nvPr>
        </p:nvSpPr>
        <p:spPr/>
        <p:txBody>
          <a:bodyPr/>
          <a:lstStyle/>
          <a:p>
            <a:r>
              <a:rPr lang="es-ES" b="1" dirty="0" smtClean="0"/>
              <a:t>RESULTADOS CASO BASE</a:t>
            </a:r>
          </a:p>
        </p:txBody>
      </p:sp>
      <p:sp>
        <p:nvSpPr>
          <p:cNvPr id="6" name="Rectangle 3"/>
          <p:cNvSpPr>
            <a:spLocks noGrp="1" noChangeArrowheads="1"/>
          </p:cNvSpPr>
          <p:nvPr>
            <p:ph type="body" idx="1"/>
          </p:nvPr>
        </p:nvSpPr>
        <p:spPr>
          <a:xfrm>
            <a:off x="214313" y="785812"/>
            <a:ext cx="8688387" cy="5523507"/>
          </a:xfrm>
        </p:spPr>
        <p:txBody>
          <a:bodyPr/>
          <a:lstStyle/>
          <a:p>
            <a:r>
              <a:rPr lang="es-CO" sz="2000" dirty="0" smtClean="0">
                <a:solidFill>
                  <a:srgbClr val="030611"/>
                </a:solidFill>
              </a:rPr>
              <a:t>Los </a:t>
            </a:r>
            <a:r>
              <a:rPr lang="es-CO" sz="2000" dirty="0">
                <a:solidFill>
                  <a:srgbClr val="030611"/>
                </a:solidFill>
              </a:rPr>
              <a:t>resultados también muestran la asignación </a:t>
            </a:r>
            <a:r>
              <a:rPr lang="es-CO" sz="2000" b="1" i="1" dirty="0">
                <a:solidFill>
                  <a:srgbClr val="030611"/>
                </a:solidFill>
              </a:rPr>
              <a:t>A</a:t>
            </a:r>
            <a:r>
              <a:rPr lang="es-CO" sz="2000" dirty="0">
                <a:solidFill>
                  <a:srgbClr val="030611"/>
                </a:solidFill>
              </a:rPr>
              <a:t> de cada vehículo adquirido a determinada ruta</a:t>
            </a:r>
            <a:r>
              <a:rPr lang="es-CO" sz="2000" b="1" dirty="0">
                <a:solidFill>
                  <a:srgbClr val="030611"/>
                </a:solidFill>
              </a:rPr>
              <a:t>, </a:t>
            </a:r>
            <a:r>
              <a:rPr lang="es-CO" sz="2000" dirty="0">
                <a:solidFill>
                  <a:srgbClr val="030611"/>
                </a:solidFill>
              </a:rPr>
              <a:t>con su respectivo costo. Como también presenta la asignación de vehículos rentados a determinadas rutas con sus costos.</a:t>
            </a:r>
          </a:p>
          <a:p>
            <a:pPr marL="0" indent="0" algn="ctr">
              <a:buNone/>
            </a:pPr>
            <a:r>
              <a:rPr lang="es-CO" sz="1600" b="1" dirty="0" smtClean="0">
                <a:solidFill>
                  <a:srgbClr val="030611"/>
                </a:solidFill>
              </a:rPr>
              <a:t>A[3,1,1</a:t>
            </a:r>
            <a:r>
              <a:rPr lang="es-CO" sz="1600" b="1" dirty="0">
                <a:solidFill>
                  <a:srgbClr val="030611"/>
                </a:solidFill>
              </a:rPr>
              <a:t>]                                            1 	(obj:15524)</a:t>
            </a:r>
            <a:endParaRPr lang="es-CO" sz="1600" dirty="0">
              <a:solidFill>
                <a:srgbClr val="030611"/>
              </a:solidFill>
            </a:endParaRPr>
          </a:p>
          <a:p>
            <a:pPr marL="0" indent="0" algn="ctr">
              <a:buNone/>
            </a:pPr>
            <a:r>
              <a:rPr lang="es-CO" sz="1600" b="1" dirty="0">
                <a:solidFill>
                  <a:srgbClr val="030611"/>
                </a:solidFill>
              </a:rPr>
              <a:t>A[3,1,5]                                            1 	(obj:17543)</a:t>
            </a:r>
            <a:endParaRPr lang="es-CO" sz="1600" dirty="0">
              <a:solidFill>
                <a:srgbClr val="030611"/>
              </a:solidFill>
            </a:endParaRPr>
          </a:p>
          <a:p>
            <a:pPr marL="0" indent="0" algn="ctr">
              <a:buNone/>
            </a:pPr>
            <a:r>
              <a:rPr lang="es-CO" sz="1600" b="1" dirty="0">
                <a:solidFill>
                  <a:srgbClr val="030611"/>
                </a:solidFill>
              </a:rPr>
              <a:t>A[3,1,9]                                            1 	(obj:20268)</a:t>
            </a:r>
            <a:endParaRPr lang="es-CO" sz="1600" dirty="0">
              <a:solidFill>
                <a:srgbClr val="030611"/>
              </a:solidFill>
            </a:endParaRPr>
          </a:p>
          <a:p>
            <a:pPr marL="0" indent="0" algn="ctr">
              <a:buNone/>
            </a:pPr>
            <a:r>
              <a:rPr lang="es-CO" sz="1600" b="1" dirty="0">
                <a:solidFill>
                  <a:srgbClr val="030611"/>
                </a:solidFill>
              </a:rPr>
              <a:t>A[3,2,3]                                            1 	(obj:20268)</a:t>
            </a:r>
            <a:endParaRPr lang="es-CO" sz="1600" dirty="0">
              <a:solidFill>
                <a:srgbClr val="030611"/>
              </a:solidFill>
            </a:endParaRPr>
          </a:p>
          <a:p>
            <a:pPr marL="0" indent="0" algn="ctr">
              <a:buNone/>
            </a:pPr>
            <a:r>
              <a:rPr lang="es-CO" sz="1600" b="1" dirty="0">
                <a:solidFill>
                  <a:srgbClr val="030611"/>
                </a:solidFill>
              </a:rPr>
              <a:t>A[3,2,4]                                            1 	(obj:15524)</a:t>
            </a:r>
            <a:endParaRPr lang="es-CO" sz="1600" dirty="0">
              <a:solidFill>
                <a:srgbClr val="030611"/>
              </a:solidFill>
            </a:endParaRPr>
          </a:p>
          <a:p>
            <a:pPr marL="0" indent="0" algn="ctr">
              <a:buNone/>
            </a:pPr>
            <a:r>
              <a:rPr lang="es-CO" sz="1600" b="1" dirty="0">
                <a:solidFill>
                  <a:srgbClr val="030611"/>
                </a:solidFill>
              </a:rPr>
              <a:t>A[3,2,8]                                            1 	(obj:17543)</a:t>
            </a:r>
            <a:endParaRPr lang="es-CO" sz="1600" dirty="0">
              <a:solidFill>
                <a:srgbClr val="030611"/>
              </a:solidFill>
            </a:endParaRPr>
          </a:p>
          <a:p>
            <a:pPr marL="0" indent="0" algn="ctr">
              <a:buNone/>
            </a:pPr>
            <a:r>
              <a:rPr lang="es-ES" sz="1600" b="1" dirty="0">
                <a:solidFill>
                  <a:srgbClr val="030611"/>
                </a:solidFill>
              </a:rPr>
              <a:t>A[3,3,2]                                            1 	(obj:17543)</a:t>
            </a:r>
            <a:endParaRPr lang="es-CO" sz="1600" dirty="0">
              <a:solidFill>
                <a:srgbClr val="030611"/>
              </a:solidFill>
            </a:endParaRPr>
          </a:p>
          <a:p>
            <a:pPr marL="0" indent="0" algn="ctr">
              <a:buNone/>
            </a:pPr>
            <a:r>
              <a:rPr lang="es-ES" sz="1600" b="1" dirty="0">
                <a:solidFill>
                  <a:srgbClr val="030611"/>
                </a:solidFill>
              </a:rPr>
              <a:t>A[3,3,6]                                            1 	(obj:20268)</a:t>
            </a:r>
            <a:endParaRPr lang="es-CO" sz="1600" dirty="0">
              <a:solidFill>
                <a:srgbClr val="030611"/>
              </a:solidFill>
            </a:endParaRPr>
          </a:p>
          <a:p>
            <a:pPr marL="0" indent="0" algn="ctr">
              <a:buNone/>
            </a:pPr>
            <a:r>
              <a:rPr lang="es-ES" sz="1600" b="1" dirty="0">
                <a:solidFill>
                  <a:srgbClr val="030611"/>
                </a:solidFill>
              </a:rPr>
              <a:t>A[3,3,7]                                            1 	(obj:15524)</a:t>
            </a:r>
            <a:endParaRPr lang="es-CO" sz="1600" dirty="0">
              <a:solidFill>
                <a:srgbClr val="030611"/>
              </a:solidFill>
            </a:endParaRPr>
          </a:p>
          <a:p>
            <a:pPr marL="0" indent="0" algn="ctr">
              <a:buNone/>
            </a:pPr>
            <a:r>
              <a:rPr lang="en-US" sz="1600" b="1" dirty="0">
                <a:solidFill>
                  <a:srgbClr val="030611"/>
                </a:solidFill>
              </a:rPr>
              <a:t>B[1,1,32]                                           1 	(obj:190800)</a:t>
            </a:r>
            <a:endParaRPr lang="es-CO" sz="1600" dirty="0">
              <a:solidFill>
                <a:srgbClr val="030611"/>
              </a:solidFill>
            </a:endParaRPr>
          </a:p>
          <a:p>
            <a:pPr marL="0" indent="0" algn="ctr">
              <a:buNone/>
            </a:pPr>
            <a:r>
              <a:rPr lang="en-US" sz="1600" b="1" dirty="0">
                <a:solidFill>
                  <a:srgbClr val="030611"/>
                </a:solidFill>
              </a:rPr>
              <a:t>B[1,1,38]                                           1 	(obj:190800)</a:t>
            </a:r>
            <a:endParaRPr lang="es-CO" sz="1600" dirty="0">
              <a:solidFill>
                <a:srgbClr val="030611"/>
              </a:solidFill>
            </a:endParaRPr>
          </a:p>
          <a:p>
            <a:pPr marL="0" indent="0" algn="ctr">
              <a:buNone/>
            </a:pPr>
            <a:r>
              <a:rPr lang="en-US" sz="1600" b="1" dirty="0">
                <a:solidFill>
                  <a:srgbClr val="030611"/>
                </a:solidFill>
              </a:rPr>
              <a:t>B[1,1,44]                                           1 	(obj:190800</a:t>
            </a:r>
            <a:r>
              <a:rPr lang="en-US" sz="1600" b="1" dirty="0" smtClean="0">
                <a:solidFill>
                  <a:srgbClr val="030611"/>
                </a:solidFill>
              </a:rPr>
              <a:t>)</a:t>
            </a:r>
          </a:p>
          <a:p>
            <a:pPr marL="0" indent="0" algn="ctr">
              <a:buNone/>
            </a:pPr>
            <a:endParaRPr lang="en-US" sz="1600" b="1" dirty="0">
              <a:solidFill>
                <a:srgbClr val="030611"/>
              </a:solidFill>
            </a:endParaRPr>
          </a:p>
          <a:p>
            <a:r>
              <a:rPr lang="es-CO" sz="2000" dirty="0" smtClean="0">
                <a:solidFill>
                  <a:schemeClr val="bg1"/>
                </a:solidFill>
              </a:rPr>
              <a:t>El valor objetivo fue de $ 547´607.332 millones de pesos para el horizonte de tiempo de un año.</a:t>
            </a:r>
            <a:endParaRPr lang="es-ES" sz="2000" dirty="0" smtClean="0">
              <a:solidFill>
                <a:schemeClr val="bg1"/>
              </a:solidFill>
            </a:endParaRPr>
          </a:p>
        </p:txBody>
      </p:sp>
    </p:spTree>
    <p:extLst>
      <p:ext uri="{BB962C8B-B14F-4D97-AF65-F5344CB8AC3E}">
        <p14:creationId xmlns:p14="http://schemas.microsoft.com/office/powerpoint/2010/main" val="31003518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ESCENARIOS Y RESULTADOS</a:t>
            </a:r>
            <a:endParaRPr lang="en-GB" b="1" dirty="0"/>
          </a:p>
        </p:txBody>
      </p:sp>
      <p:sp>
        <p:nvSpPr>
          <p:cNvPr id="7171" name="Rectangle 3"/>
          <p:cNvSpPr>
            <a:spLocks noGrp="1" noChangeArrowheads="1"/>
          </p:cNvSpPr>
          <p:nvPr>
            <p:ph type="body" idx="1"/>
          </p:nvPr>
        </p:nvSpPr>
        <p:spPr/>
        <p:txBody>
          <a:bodyPr/>
          <a:lstStyle/>
          <a:p>
            <a:pPr algn="just"/>
            <a:r>
              <a:rPr lang="es-ES" sz="2800" dirty="0" smtClean="0">
                <a:solidFill>
                  <a:srgbClr val="030611"/>
                </a:solidFill>
              </a:rPr>
              <a:t>Escenario 1: Aumento de los costos fijos y variables 10%</a:t>
            </a:r>
          </a:p>
          <a:p>
            <a:pPr algn="just"/>
            <a:r>
              <a:rPr lang="es-ES" sz="2800" dirty="0" smtClean="0">
                <a:solidFill>
                  <a:srgbClr val="030611"/>
                </a:solidFill>
              </a:rPr>
              <a:t>Escenario 2: No se consideró el destino de Bogotá</a:t>
            </a:r>
            <a:endParaRPr lang="es-ES" sz="2800" dirty="0">
              <a:solidFill>
                <a:srgbClr val="030611"/>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523244"/>
            <a:ext cx="8658452" cy="3065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CONCLUSIONES Y RECOMENDACIONES</a:t>
            </a:r>
            <a:endParaRPr lang="en-GB" b="1" dirty="0"/>
          </a:p>
        </p:txBody>
      </p:sp>
      <p:sp>
        <p:nvSpPr>
          <p:cNvPr id="7171" name="Rectangle 3"/>
          <p:cNvSpPr>
            <a:spLocks noGrp="1" noChangeArrowheads="1"/>
          </p:cNvSpPr>
          <p:nvPr>
            <p:ph type="body" idx="1"/>
          </p:nvPr>
        </p:nvSpPr>
        <p:spPr/>
        <p:txBody>
          <a:bodyPr/>
          <a:lstStyle/>
          <a:p>
            <a:pPr algn="just"/>
            <a:r>
              <a:rPr lang="es-ES_tradnl" sz="1600" dirty="0">
                <a:solidFill>
                  <a:srgbClr val="030611"/>
                </a:solidFill>
              </a:rPr>
              <a:t>Para la toma de decisión de adquisición de una flota de vehículos, se deben tener en cuenta todos los costos logísticos asociados a adquirir o rentar, como lo son, los costos fijos y costos variables para el caso de vehículos propios y los costos de fletes para el caso de rentar.</a:t>
            </a:r>
            <a:endParaRPr lang="es-CO" sz="1600" dirty="0">
              <a:solidFill>
                <a:srgbClr val="030611"/>
              </a:solidFill>
            </a:endParaRPr>
          </a:p>
          <a:p>
            <a:pPr marL="0" indent="0" algn="just">
              <a:buNone/>
            </a:pPr>
            <a:r>
              <a:rPr lang="es-ES_tradnl" sz="1600" dirty="0">
                <a:solidFill>
                  <a:srgbClr val="030611"/>
                </a:solidFill>
              </a:rPr>
              <a:t> </a:t>
            </a:r>
            <a:endParaRPr lang="es-CO" sz="1600" dirty="0">
              <a:solidFill>
                <a:srgbClr val="030611"/>
              </a:solidFill>
            </a:endParaRPr>
          </a:p>
          <a:p>
            <a:pPr algn="just"/>
            <a:r>
              <a:rPr lang="es-ES_tradnl" sz="1600" dirty="0">
                <a:solidFill>
                  <a:srgbClr val="030611"/>
                </a:solidFill>
              </a:rPr>
              <a:t>Existe un desbalance en los costos de los fletes de cada tipo de vehículo en el mercado, ya que, mientras los costos fijos y variables de un vehículo de 4 toneladas y uno de 4.5 toneladas varían en 1.6%, los costos de los fletes entre estos mismos varían en 15%. De igual manera ocurre con la variación de los costos del vehículo de 4.5 a 8 toneladas.</a:t>
            </a:r>
            <a:endParaRPr lang="es-CO" sz="1600" dirty="0">
              <a:solidFill>
                <a:srgbClr val="030611"/>
              </a:solidFill>
            </a:endParaRPr>
          </a:p>
          <a:p>
            <a:pPr marL="0" indent="0" algn="just">
              <a:buNone/>
            </a:pPr>
            <a:r>
              <a:rPr lang="es-ES_tradnl" sz="1600" dirty="0">
                <a:solidFill>
                  <a:srgbClr val="030611"/>
                </a:solidFill>
              </a:rPr>
              <a:t> </a:t>
            </a:r>
            <a:endParaRPr lang="es-CO" sz="1600" dirty="0">
              <a:solidFill>
                <a:srgbClr val="030611"/>
              </a:solidFill>
            </a:endParaRPr>
          </a:p>
          <a:p>
            <a:pPr lvl="0" algn="just"/>
            <a:r>
              <a:rPr lang="es-ES_tradnl" sz="1600" dirty="0">
                <a:solidFill>
                  <a:srgbClr val="030611"/>
                </a:solidFill>
              </a:rPr>
              <a:t>Un aumento significativo en los costos fijos y variables podría significar la no compra de un vehículo, por tal razón antes de tomar una decisión es importante evaluar diferentes escenarios</a:t>
            </a:r>
            <a:r>
              <a:rPr lang="es-ES_tradnl" sz="1600" dirty="0" smtClean="0">
                <a:solidFill>
                  <a:srgbClr val="030611"/>
                </a:solidFill>
              </a:rPr>
              <a:t>.</a:t>
            </a:r>
          </a:p>
          <a:p>
            <a:pPr lvl="0" algn="just"/>
            <a:endParaRPr lang="es-CO" sz="1600" dirty="0"/>
          </a:p>
          <a:p>
            <a:pPr algn="just"/>
            <a:r>
              <a:rPr lang="es-ES_tradnl" sz="1600" dirty="0" smtClean="0">
                <a:solidFill>
                  <a:srgbClr val="030611"/>
                </a:solidFill>
              </a:rPr>
              <a:t>El </a:t>
            </a:r>
            <a:r>
              <a:rPr lang="es-ES_tradnl" sz="1600" dirty="0">
                <a:solidFill>
                  <a:srgbClr val="030611"/>
                </a:solidFill>
              </a:rPr>
              <a:t>caso de estudio y los escenarios permitieron garantizar la utilidad en la práctica del modelo y por ende la metodología presentada en el documento. </a:t>
            </a:r>
            <a:endParaRPr lang="es-CO" sz="1600" dirty="0">
              <a:solidFill>
                <a:srgbClr val="030611"/>
              </a:solidFill>
            </a:endParaRPr>
          </a:p>
          <a:p>
            <a:pPr algn="just"/>
            <a:endParaRPr lang="es-CO" sz="1600" dirty="0">
              <a:solidFill>
                <a:srgbClr val="030611"/>
              </a:solidFill>
            </a:endParaRPr>
          </a:p>
          <a:p>
            <a:pPr lvl="0" algn="just"/>
            <a:r>
              <a:rPr lang="es-ES_tradnl" sz="1600" dirty="0">
                <a:solidFill>
                  <a:srgbClr val="030611"/>
                </a:solidFill>
              </a:rPr>
              <a:t>La metodología presentada a pesar de garantizar la utilidad en la práctica, puede convertirse en un problema para casos muy grandes. No solo en el manejo de los datos en Excel, sino también en el manejo delos datos en AMPL.</a:t>
            </a:r>
            <a:endParaRPr lang="es-CO" sz="1600" dirty="0">
              <a:solidFill>
                <a:srgbClr val="030611"/>
              </a:solidFill>
            </a:endParaRPr>
          </a:p>
          <a:p>
            <a:endParaRPr lang="es-ES_tradnl" sz="1600" dirty="0">
              <a:solidFill>
                <a:srgbClr val="030611"/>
              </a:solidFill>
            </a:endParaRPr>
          </a:p>
          <a:p>
            <a:endParaRPr lang="es-CO" sz="1500" dirty="0"/>
          </a:p>
          <a:p>
            <a:pPr marL="0" indent="0">
              <a:buNone/>
            </a:pPr>
            <a:r>
              <a:rPr lang="es-ES_tradnl" sz="1500" dirty="0"/>
              <a:t> </a:t>
            </a:r>
            <a:endParaRPr lang="es-ES" sz="2800" dirty="0">
              <a:solidFill>
                <a:srgbClr val="0306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CONCLUSIONES Y RECOMENDACIONES</a:t>
            </a:r>
            <a:endParaRPr lang="en-GB" b="1" dirty="0"/>
          </a:p>
        </p:txBody>
      </p:sp>
      <p:sp>
        <p:nvSpPr>
          <p:cNvPr id="7171" name="Rectangle 3"/>
          <p:cNvSpPr>
            <a:spLocks noGrp="1" noChangeArrowheads="1"/>
          </p:cNvSpPr>
          <p:nvPr>
            <p:ph type="body" idx="1"/>
          </p:nvPr>
        </p:nvSpPr>
        <p:spPr/>
        <p:txBody>
          <a:bodyPr/>
          <a:lstStyle/>
          <a:p>
            <a:pPr marL="0" indent="0">
              <a:buNone/>
            </a:pPr>
            <a:r>
              <a:rPr lang="es-ES_tradnl" sz="1600" dirty="0">
                <a:solidFill>
                  <a:srgbClr val="030611"/>
                </a:solidFill>
              </a:rPr>
              <a:t> </a:t>
            </a:r>
            <a:endParaRPr lang="es-CO" sz="1600" dirty="0">
              <a:solidFill>
                <a:srgbClr val="030611"/>
              </a:solidFill>
            </a:endParaRPr>
          </a:p>
          <a:p>
            <a:pPr algn="just"/>
            <a:r>
              <a:rPr lang="es-ES_tradnl" sz="1600" dirty="0">
                <a:solidFill>
                  <a:srgbClr val="030611"/>
                </a:solidFill>
              </a:rPr>
              <a:t>La metodología presentada en este documento permite tomar decisiones relacionadas con adquisición de una flota de vehículos disminuyendo los costos logísticos asociados. </a:t>
            </a:r>
            <a:endParaRPr lang="es-CO" sz="1600" dirty="0">
              <a:solidFill>
                <a:srgbClr val="030611"/>
              </a:solidFill>
            </a:endParaRPr>
          </a:p>
          <a:p>
            <a:pPr algn="just"/>
            <a:endParaRPr lang="es-ES_tradnl" sz="1600" dirty="0">
              <a:solidFill>
                <a:srgbClr val="030611"/>
              </a:solidFill>
            </a:endParaRPr>
          </a:p>
          <a:p>
            <a:pPr algn="just"/>
            <a:r>
              <a:rPr lang="es-ES_tradnl" sz="1600" dirty="0" smtClean="0">
                <a:solidFill>
                  <a:srgbClr val="030611"/>
                </a:solidFill>
              </a:rPr>
              <a:t>Este </a:t>
            </a:r>
            <a:r>
              <a:rPr lang="es-ES_tradnl" sz="1600" dirty="0">
                <a:solidFill>
                  <a:srgbClr val="030611"/>
                </a:solidFill>
              </a:rPr>
              <a:t>es un tema de investigación que se ha estudiado muy poco, ya que es difícil encontrar información relacionada con problemas de selección de flota </a:t>
            </a:r>
            <a:r>
              <a:rPr lang="es-ES_tradnl" sz="1600" dirty="0" smtClean="0">
                <a:solidFill>
                  <a:srgbClr val="030611"/>
                </a:solidFill>
              </a:rPr>
              <a:t>propia o </a:t>
            </a:r>
            <a:r>
              <a:rPr lang="es-ES_tradnl" sz="1600" dirty="0" err="1">
                <a:solidFill>
                  <a:srgbClr val="030611"/>
                </a:solidFill>
              </a:rPr>
              <a:t>tercerizada</a:t>
            </a:r>
            <a:r>
              <a:rPr lang="es-ES_tradnl" sz="1600" dirty="0">
                <a:solidFill>
                  <a:srgbClr val="030611"/>
                </a:solidFill>
              </a:rPr>
              <a:t> y es por esta misma razón que debe ser un incentivo para próximos proyectos.</a:t>
            </a:r>
            <a:endParaRPr lang="es-CO" sz="1600" dirty="0">
              <a:solidFill>
                <a:srgbClr val="030611"/>
              </a:solidFill>
            </a:endParaRPr>
          </a:p>
          <a:p>
            <a:pPr marL="0" indent="0" algn="just">
              <a:buNone/>
            </a:pPr>
            <a:r>
              <a:rPr lang="es-ES_tradnl" sz="1600" dirty="0">
                <a:solidFill>
                  <a:srgbClr val="030611"/>
                </a:solidFill>
              </a:rPr>
              <a:t> </a:t>
            </a:r>
            <a:endParaRPr lang="es-CO" sz="1600" dirty="0">
              <a:solidFill>
                <a:srgbClr val="030611"/>
              </a:solidFill>
            </a:endParaRPr>
          </a:p>
          <a:p>
            <a:pPr algn="just"/>
            <a:r>
              <a:rPr lang="es-ES_tradnl" sz="1600" dirty="0">
                <a:solidFill>
                  <a:srgbClr val="030611"/>
                </a:solidFill>
              </a:rPr>
              <a:t>Para futuros trabajos y extensiones de este proyecto de grado se podrían incluir otro tipo de vehículos en el que se consideren muchos más destinos y clientes.</a:t>
            </a:r>
            <a:endParaRPr lang="es-CO" sz="1600" dirty="0">
              <a:solidFill>
                <a:srgbClr val="030611"/>
              </a:solidFill>
            </a:endParaRPr>
          </a:p>
          <a:p>
            <a:pPr marL="0" indent="0" algn="just">
              <a:buNone/>
            </a:pPr>
            <a:r>
              <a:rPr lang="es-ES_tradnl" sz="1600" dirty="0">
                <a:solidFill>
                  <a:srgbClr val="030611"/>
                </a:solidFill>
              </a:rPr>
              <a:t> </a:t>
            </a:r>
            <a:endParaRPr lang="es-CO" sz="1600" dirty="0">
              <a:solidFill>
                <a:srgbClr val="030611"/>
              </a:solidFill>
            </a:endParaRPr>
          </a:p>
          <a:p>
            <a:pPr algn="just"/>
            <a:r>
              <a:rPr lang="es-ES_tradnl" sz="1600" dirty="0">
                <a:solidFill>
                  <a:srgbClr val="030611"/>
                </a:solidFill>
              </a:rPr>
              <a:t>Una extensión al documento podría estar encaminada a la revisión exhaustiva del modelo matemático, en el cual se evalué porque un modelo de asignación binario tan grande se resuelve rápidamente</a:t>
            </a:r>
            <a:r>
              <a:rPr lang="es-ES_tradnl" sz="1600" dirty="0" smtClean="0">
                <a:solidFill>
                  <a:srgbClr val="030611"/>
                </a:solidFill>
              </a:rPr>
              <a:t>.</a:t>
            </a:r>
          </a:p>
          <a:p>
            <a:pPr algn="just"/>
            <a:endParaRPr lang="es-CO" sz="1600" dirty="0">
              <a:solidFill>
                <a:srgbClr val="030611"/>
              </a:solidFill>
            </a:endParaRPr>
          </a:p>
          <a:p>
            <a:pPr algn="just"/>
            <a:r>
              <a:rPr lang="es-ES_tradnl" sz="1600" dirty="0" smtClean="0">
                <a:solidFill>
                  <a:srgbClr val="030611"/>
                </a:solidFill>
              </a:rPr>
              <a:t>Se </a:t>
            </a:r>
            <a:r>
              <a:rPr lang="es-ES_tradnl" sz="1600" dirty="0">
                <a:solidFill>
                  <a:srgbClr val="030611"/>
                </a:solidFill>
              </a:rPr>
              <a:t>recomienda evaluar esta metodología en un caso real, determinando con datos reales los diferentes indicadores financieros tales como el VPN, periodo de reintegro de la inversión, el retorno de la inversión, punto de equilibrio financiero, entre </a:t>
            </a:r>
            <a:r>
              <a:rPr lang="es-ES_tradnl" sz="1600" dirty="0" smtClean="0">
                <a:solidFill>
                  <a:srgbClr val="030611"/>
                </a:solidFill>
              </a:rPr>
              <a:t>otros.</a:t>
            </a:r>
            <a:endParaRPr lang="es-ES" sz="1600" dirty="0">
              <a:solidFill>
                <a:srgbClr val="030611"/>
              </a:solidFill>
            </a:endParaRPr>
          </a:p>
        </p:txBody>
      </p:sp>
    </p:spTree>
    <p:extLst>
      <p:ext uri="{BB962C8B-B14F-4D97-AF65-F5344CB8AC3E}">
        <p14:creationId xmlns:p14="http://schemas.microsoft.com/office/powerpoint/2010/main" val="8676527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BIBLIOGRAFÍA</a:t>
            </a:r>
            <a:endParaRPr lang="en-GB" b="1" dirty="0"/>
          </a:p>
        </p:txBody>
      </p:sp>
      <p:sp>
        <p:nvSpPr>
          <p:cNvPr id="7171" name="Rectangle 3"/>
          <p:cNvSpPr>
            <a:spLocks noGrp="1" noChangeArrowheads="1"/>
          </p:cNvSpPr>
          <p:nvPr>
            <p:ph type="body" idx="1"/>
          </p:nvPr>
        </p:nvSpPr>
        <p:spPr/>
        <p:txBody>
          <a:bodyPr/>
          <a:lstStyle/>
          <a:p>
            <a:pPr>
              <a:spcBef>
                <a:spcPts val="0"/>
              </a:spcBef>
            </a:pPr>
            <a:r>
              <a:rPr lang="es-CO" sz="1200" dirty="0"/>
              <a:t>ALONSO, José L. Gestión de flotas: Ahorro de Costes vs Calidad de Servicio. </a:t>
            </a:r>
            <a:r>
              <a:rPr lang="es-CO" sz="1200" dirty="0" err="1"/>
              <a:t>Logicel</a:t>
            </a:r>
            <a:r>
              <a:rPr lang="es-CO" sz="1200" dirty="0"/>
              <a:t>, 2008. Recuperado el 9 de Abril de 2010 de </a:t>
            </a:r>
            <a:r>
              <a:rPr lang="es-CO" sz="1200" dirty="0">
                <a:hlinkClick r:id="rId3"/>
              </a:rPr>
              <a:t>http://www.neoris.com/Upload/docCountries/Logicel.pdf</a:t>
            </a:r>
            <a:endParaRPr lang="es-CO" sz="1200" dirty="0"/>
          </a:p>
          <a:p>
            <a:pPr marL="0" indent="0">
              <a:spcBef>
                <a:spcPts val="0"/>
              </a:spcBef>
              <a:buNone/>
            </a:pPr>
            <a:endParaRPr lang="es-CO" sz="1200" dirty="0"/>
          </a:p>
          <a:p>
            <a:pPr>
              <a:spcBef>
                <a:spcPts val="0"/>
              </a:spcBef>
            </a:pPr>
            <a:r>
              <a:rPr lang="en-US" sz="1200" dirty="0"/>
              <a:t>AMPL </a:t>
            </a:r>
            <a:r>
              <a:rPr lang="en-US" sz="1200" i="1" dirty="0"/>
              <a:t>(A Modeling Language for Mathematical Programming). </a:t>
            </a:r>
            <a:r>
              <a:rPr lang="es-CO" sz="1200" dirty="0"/>
              <a:t>[En línea]. [Consultado el 6 de Enero de 2012]. Disponible en internet: </a:t>
            </a:r>
            <a:r>
              <a:rPr lang="es-CO" sz="1200" dirty="0">
                <a:hlinkClick r:id="rId4"/>
              </a:rPr>
              <a:t>http://</a:t>
            </a:r>
            <a:r>
              <a:rPr lang="es-CO" sz="1200" dirty="0" smtClean="0">
                <a:hlinkClick r:id="rId4"/>
              </a:rPr>
              <a:t>www.ampl.com</a:t>
            </a:r>
            <a:endParaRPr lang="es-CO" sz="1200" dirty="0"/>
          </a:p>
          <a:p>
            <a:pPr marL="0" indent="0">
              <a:spcBef>
                <a:spcPts val="0"/>
              </a:spcBef>
              <a:buNone/>
            </a:pPr>
            <a:r>
              <a:rPr lang="es-ES" sz="1200" dirty="0"/>
              <a:t> </a:t>
            </a:r>
            <a:endParaRPr lang="es-CO" sz="1200" dirty="0"/>
          </a:p>
          <a:p>
            <a:pPr>
              <a:spcBef>
                <a:spcPts val="0"/>
              </a:spcBef>
            </a:pPr>
            <a:r>
              <a:rPr lang="es-ES" sz="1200" dirty="0"/>
              <a:t>ARREOLA, J. “Programación lineal.” Programación lineal: una introducción a la toma de decisiones. México: Thomson, 2003</a:t>
            </a:r>
            <a:endParaRPr lang="es-CO" sz="1200" dirty="0"/>
          </a:p>
          <a:p>
            <a:pPr marL="0" indent="0">
              <a:spcBef>
                <a:spcPts val="0"/>
              </a:spcBef>
              <a:buNone/>
            </a:pPr>
            <a:r>
              <a:rPr lang="es-ES_tradnl" sz="1200" dirty="0"/>
              <a:t> </a:t>
            </a:r>
            <a:endParaRPr lang="es-CO" sz="1200" dirty="0"/>
          </a:p>
          <a:p>
            <a:pPr>
              <a:spcBef>
                <a:spcPts val="0"/>
              </a:spcBef>
            </a:pPr>
            <a:r>
              <a:rPr lang="es-CO" sz="1200" dirty="0"/>
              <a:t>BALLOU, Ronald H. Logística: Administración de la cadena de suministro. </a:t>
            </a:r>
            <a:r>
              <a:rPr lang="en-US" sz="1200" dirty="0"/>
              <a:t>Quinta </a:t>
            </a:r>
            <a:r>
              <a:rPr lang="en-US" sz="1200" dirty="0" err="1"/>
              <a:t>edición</a:t>
            </a:r>
            <a:r>
              <a:rPr lang="en-US" sz="1200" dirty="0"/>
              <a:t>. Mexico: Ed. Pearson, 2004.</a:t>
            </a:r>
            <a:endParaRPr lang="es-CO" sz="1200" dirty="0"/>
          </a:p>
          <a:p>
            <a:pPr marL="0" indent="0">
              <a:spcBef>
                <a:spcPts val="0"/>
              </a:spcBef>
              <a:buNone/>
            </a:pPr>
            <a:r>
              <a:rPr lang="en-US" sz="1200" dirty="0"/>
              <a:t> </a:t>
            </a:r>
            <a:endParaRPr lang="es-CO" sz="1200" dirty="0"/>
          </a:p>
          <a:p>
            <a:pPr>
              <a:spcBef>
                <a:spcPts val="0"/>
              </a:spcBef>
            </a:pPr>
            <a:r>
              <a:rPr lang="en-US" sz="1200" dirty="0"/>
              <a:t>BALLOU, Ronal H. LOGWARE: </a:t>
            </a:r>
            <a:r>
              <a:rPr lang="en-US" sz="1200" i="1" dirty="0"/>
              <a:t>Selected computer programs for logistics/supply chain planning</a:t>
            </a:r>
            <a:r>
              <a:rPr lang="en-US" sz="1200" dirty="0"/>
              <a:t>. </a:t>
            </a:r>
            <a:r>
              <a:rPr lang="es-CO" sz="1200" dirty="0"/>
              <a:t>Versión 5.0. 2004).</a:t>
            </a:r>
          </a:p>
          <a:p>
            <a:pPr marL="0" indent="0">
              <a:spcBef>
                <a:spcPts val="0"/>
              </a:spcBef>
              <a:buNone/>
            </a:pPr>
            <a:r>
              <a:rPr lang="es-ES_tradnl" sz="1200" dirty="0"/>
              <a:t> </a:t>
            </a:r>
            <a:endParaRPr lang="es-CO" sz="1200" dirty="0"/>
          </a:p>
          <a:p>
            <a:pPr>
              <a:spcBef>
                <a:spcPts val="0"/>
              </a:spcBef>
            </a:pPr>
            <a:r>
              <a:rPr lang="es-CO" sz="1200" dirty="0"/>
              <a:t>BUSTAMANTE, Alejandro &amp; BERGER, Ariadna. Teoría de la decisión. [En línea]. Universidad del CEMA, Argentina, 2007. [Consultado el 7 de Mayo de 2010]. Disponible en internet:  </a:t>
            </a:r>
            <a:r>
              <a:rPr lang="es-CO" sz="1200" dirty="0">
                <a:hlinkClick r:id="rId5"/>
              </a:rPr>
              <a:t>http://www.ucema.edu.ar/~alebus/optim/PROLIN.PPT</a:t>
            </a:r>
            <a:endParaRPr lang="es-CO" sz="1200" dirty="0"/>
          </a:p>
          <a:p>
            <a:pPr marL="0" indent="0">
              <a:spcBef>
                <a:spcPts val="0"/>
              </a:spcBef>
              <a:buNone/>
            </a:pPr>
            <a:r>
              <a:rPr lang="es-ES" sz="1200" dirty="0"/>
              <a:t> </a:t>
            </a:r>
            <a:endParaRPr lang="es-CO" sz="1200" dirty="0"/>
          </a:p>
          <a:p>
            <a:pPr>
              <a:spcBef>
                <a:spcPts val="0"/>
              </a:spcBef>
            </a:pPr>
            <a:r>
              <a:rPr lang="es-ES" sz="1200" dirty="0"/>
              <a:t>BUCAREY, Víctor. Aprendiendo OPL-CPLEX. [En </a:t>
            </a:r>
            <a:r>
              <a:rPr lang="es-ES" sz="1200" dirty="0" err="1"/>
              <a:t>linea</a:t>
            </a:r>
            <a:r>
              <a:rPr lang="es-ES" sz="1200" dirty="0"/>
              <a:t>]. [Consultado el 15 de Enero de 2012]. Disponible en internet: </a:t>
            </a:r>
            <a:endParaRPr lang="es-CO" sz="1200" dirty="0"/>
          </a:p>
          <a:p>
            <a:pPr marL="0" indent="0">
              <a:spcBef>
                <a:spcPts val="0"/>
              </a:spcBef>
              <a:buNone/>
            </a:pPr>
            <a:r>
              <a:rPr lang="es-ES" sz="1200" dirty="0" smtClean="0">
                <a:hlinkClick r:id="rId6"/>
              </a:rPr>
              <a:t>https</a:t>
            </a:r>
            <a:r>
              <a:rPr lang="es-ES" sz="1200" dirty="0">
                <a:hlinkClick r:id="rId6"/>
              </a:rPr>
              <a:t>://www.u-cursos.cl/ingenieria/2011/1/IN3701/1/material_docente/previsualizar?id_material=343094</a:t>
            </a:r>
            <a:r>
              <a:rPr lang="es-ES" sz="1200" dirty="0"/>
              <a:t>.</a:t>
            </a:r>
            <a:endParaRPr lang="es-CO" sz="1200" dirty="0"/>
          </a:p>
          <a:p>
            <a:pPr marL="0" indent="0">
              <a:spcBef>
                <a:spcPts val="0"/>
              </a:spcBef>
              <a:buNone/>
            </a:pPr>
            <a:r>
              <a:rPr lang="es-ES" sz="1200" dirty="0"/>
              <a:t> </a:t>
            </a:r>
            <a:endParaRPr lang="es-CO" sz="1200" dirty="0"/>
          </a:p>
          <a:p>
            <a:pPr>
              <a:spcBef>
                <a:spcPts val="0"/>
              </a:spcBef>
            </a:pPr>
            <a:r>
              <a:rPr lang="es-ES" sz="1200" dirty="0"/>
              <a:t>Caracterización del Transporte en Colombia Diagnostico y Proyectos de Transporte e Infraestructura. [En línea]. Bogotá D.C: Ministerio de transporte, 2005[Consultado el 15 de Enero de 2012]. Disponible en internet: </a:t>
            </a:r>
            <a:r>
              <a:rPr lang="es-ES" sz="1200" dirty="0">
                <a:hlinkClick r:id="rId7"/>
              </a:rPr>
              <a:t>www.mintransporte.gov.co/descargar.php?id=455</a:t>
            </a:r>
            <a:r>
              <a:rPr lang="es-ES" sz="1200" dirty="0"/>
              <a:t>.</a:t>
            </a:r>
            <a:endParaRPr lang="es-CO" sz="1200" dirty="0"/>
          </a:p>
          <a:p>
            <a:pPr marL="0" indent="0">
              <a:spcBef>
                <a:spcPts val="0"/>
              </a:spcBef>
              <a:buNone/>
            </a:pPr>
            <a:r>
              <a:rPr lang="es-ES" sz="1200" dirty="0"/>
              <a:t> </a:t>
            </a:r>
            <a:endParaRPr lang="es-CO" sz="1200" dirty="0"/>
          </a:p>
          <a:p>
            <a:pPr>
              <a:spcBef>
                <a:spcPts val="0"/>
              </a:spcBef>
            </a:pPr>
            <a:r>
              <a:rPr lang="es-ES_tradnl" sz="1200" dirty="0"/>
              <a:t>COLFECAR [En línea]. Empresa para hacer industria. Bogotá D.C. 2005 [Consultado el 20 de Enero de 2012]. Disponible en internet: </a:t>
            </a:r>
            <a:r>
              <a:rPr lang="es-ES_tradnl" sz="1200" dirty="0">
                <a:hlinkClick r:id="rId8"/>
              </a:rPr>
              <a:t>http://colfecar.org.co/EMPRESAPARAHACERINDUSTRIA.pdf</a:t>
            </a:r>
            <a:endParaRPr lang="es-CO" sz="1200" dirty="0"/>
          </a:p>
          <a:p>
            <a:pPr marL="0" indent="0">
              <a:spcBef>
                <a:spcPts val="0"/>
              </a:spcBef>
              <a:buNone/>
            </a:pPr>
            <a:r>
              <a:rPr lang="es-ES_tradnl" sz="1200" dirty="0"/>
              <a:t> </a:t>
            </a:r>
            <a:endParaRPr lang="es-CO" sz="1200" dirty="0"/>
          </a:p>
          <a:p>
            <a:pPr>
              <a:spcBef>
                <a:spcPts val="0"/>
              </a:spcBef>
            </a:pPr>
            <a:r>
              <a:rPr lang="es-ES" sz="1200" dirty="0"/>
              <a:t>COMPES 3489. Política nacional de trasporte público automotor de carga. Bogotá D.C.,  2007.</a:t>
            </a:r>
            <a:endParaRPr lang="es-CO" sz="1200" dirty="0"/>
          </a:p>
          <a:p>
            <a:pPr marL="0" indent="0">
              <a:spcBef>
                <a:spcPts val="0"/>
              </a:spcBef>
              <a:buNone/>
            </a:pPr>
            <a:r>
              <a:rPr lang="es-ES" sz="1200" dirty="0"/>
              <a:t> </a:t>
            </a:r>
            <a:endParaRPr lang="es-CO" sz="1200" dirty="0"/>
          </a:p>
          <a:p>
            <a:pPr>
              <a:spcBef>
                <a:spcPts val="0"/>
              </a:spcBef>
            </a:pPr>
            <a:r>
              <a:rPr lang="es-CO" sz="1200" dirty="0"/>
              <a:t>DOMÍNGUEZ, G et al. Diagnostico del transporte 2008. Ministerio de transporte, 2008.</a:t>
            </a:r>
          </a:p>
          <a:p>
            <a:r>
              <a:rPr lang="es-ES" sz="600" dirty="0"/>
              <a:t> </a:t>
            </a:r>
            <a:endParaRPr lang="es-CO" sz="600" dirty="0"/>
          </a:p>
          <a:p>
            <a:pPr algn="just"/>
            <a:endParaRPr lang="es-ES" sz="2800" dirty="0">
              <a:solidFill>
                <a:srgbClr val="030611"/>
              </a:solidFill>
            </a:endParaRPr>
          </a:p>
        </p:txBody>
      </p:sp>
    </p:spTree>
    <p:extLst>
      <p:ext uri="{BB962C8B-B14F-4D97-AF65-F5344CB8AC3E}">
        <p14:creationId xmlns:p14="http://schemas.microsoft.com/office/powerpoint/2010/main" val="31531500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BIBLIOGRAFÍA</a:t>
            </a:r>
            <a:endParaRPr lang="en-GB" b="1" dirty="0"/>
          </a:p>
        </p:txBody>
      </p:sp>
      <p:sp>
        <p:nvSpPr>
          <p:cNvPr id="7171" name="Rectangle 3"/>
          <p:cNvSpPr>
            <a:spLocks noGrp="1" noChangeArrowheads="1"/>
          </p:cNvSpPr>
          <p:nvPr>
            <p:ph type="body" idx="1"/>
          </p:nvPr>
        </p:nvSpPr>
        <p:spPr/>
        <p:txBody>
          <a:bodyPr/>
          <a:lstStyle/>
          <a:p>
            <a:pPr marL="0" indent="0">
              <a:buNone/>
            </a:pPr>
            <a:r>
              <a:rPr lang="es-ES" sz="600" dirty="0"/>
              <a:t> </a:t>
            </a:r>
            <a:endParaRPr lang="es-CO" sz="600" dirty="0"/>
          </a:p>
          <a:p>
            <a:r>
              <a:rPr lang="es-CO" sz="1200" dirty="0"/>
              <a:t>El costo de transporte de cargas por carretera. [En línea]. En: Revista </a:t>
            </a:r>
            <a:r>
              <a:rPr lang="es-CO" sz="1200" dirty="0" err="1"/>
              <a:t>Tecnologística</a:t>
            </a:r>
            <a:r>
              <a:rPr lang="es-CO" sz="1200" dirty="0"/>
              <a:t>, Año VI, N.62, Enero 2001. [Consultado 10 de Enero de 2012]. Disponible en internet: </a:t>
            </a:r>
            <a:r>
              <a:rPr lang="es-ES" sz="1200" dirty="0">
                <a:hlinkClick r:id="rId3"/>
              </a:rPr>
              <a:t>http://www.webpicking.com/hojas/coppead2.htm</a:t>
            </a:r>
            <a:r>
              <a:rPr lang="es-CO" sz="1200" dirty="0"/>
              <a:t>.  </a:t>
            </a:r>
          </a:p>
          <a:p>
            <a:pPr marL="0" indent="0">
              <a:buNone/>
            </a:pPr>
            <a:endParaRPr lang="es-CO" sz="1200" dirty="0"/>
          </a:p>
          <a:p>
            <a:r>
              <a:rPr lang="es-CO" sz="1200" dirty="0"/>
              <a:t>ESLAVA, Marcela &amp; LOZANO, Eleonora. El transporte de carga terrestre en Colombia. Archivos de Macroeconomía, 1999. Documento 105.</a:t>
            </a:r>
          </a:p>
          <a:p>
            <a:pPr marL="0" indent="0">
              <a:buNone/>
            </a:pPr>
            <a:r>
              <a:rPr lang="es-ES" sz="1200" dirty="0"/>
              <a:t> </a:t>
            </a:r>
            <a:endParaRPr lang="es-CO" sz="1200" dirty="0"/>
          </a:p>
          <a:p>
            <a:r>
              <a:rPr lang="es-ES_tradnl" sz="1200" dirty="0"/>
              <a:t>GUIA DE AMPL. [En línea]. </a:t>
            </a:r>
            <a:r>
              <a:rPr lang="es-CO" sz="1200" dirty="0"/>
              <a:t>[Consultado el 15 de Enero de 2012]. Disponible en internet: </a:t>
            </a:r>
            <a:r>
              <a:rPr lang="es-CO" sz="1200" dirty="0">
                <a:hlinkClick r:id="rId4"/>
              </a:rPr>
              <a:t>http://pisis.unalmed.edu.co/cursos/material/3004642/1/GUIA_AMPL_08.pdf</a:t>
            </a:r>
            <a:r>
              <a:rPr lang="es-CO" sz="1200" dirty="0"/>
              <a:t>.</a:t>
            </a:r>
          </a:p>
          <a:p>
            <a:endParaRPr lang="es-CO" sz="1200" dirty="0"/>
          </a:p>
          <a:p>
            <a:r>
              <a:rPr lang="es-ES_tradnl" sz="1200" dirty="0"/>
              <a:t>HIGUERA, Edgar. La integración de políticas de infraestructura logística, claves para la competitividad. En: Cámara de grandes usuarios de servicios de transporte, Mayo 2009.</a:t>
            </a:r>
            <a:endParaRPr lang="es-CO" sz="1200" dirty="0"/>
          </a:p>
          <a:p>
            <a:pPr marL="0" indent="0">
              <a:buNone/>
            </a:pPr>
            <a:r>
              <a:rPr lang="es-ES_tradnl" sz="1200" dirty="0"/>
              <a:t> </a:t>
            </a:r>
            <a:endParaRPr lang="es-CO" sz="1200" dirty="0"/>
          </a:p>
          <a:p>
            <a:r>
              <a:rPr lang="es-ES" sz="1200" dirty="0"/>
              <a:t>Ministerio de transporte. Estructura de costos de operación vehicular para transporte de carga – Informe ejecutivo. [En línea]. 2007. [Consultado el 10 de Enero de 2012]. Disponible en internet: </a:t>
            </a:r>
            <a:r>
              <a:rPr lang="es-ES" sz="1200" dirty="0">
                <a:hlinkClick r:id="rId5"/>
              </a:rPr>
              <a:t>www.mintransporte.gov.co/descargar.php?id=475</a:t>
            </a:r>
            <a:endParaRPr lang="es-CO" sz="1200" dirty="0"/>
          </a:p>
          <a:p>
            <a:pPr marL="0" indent="0">
              <a:buNone/>
            </a:pPr>
            <a:r>
              <a:rPr lang="es-CO" sz="1200" dirty="0"/>
              <a:t> </a:t>
            </a:r>
          </a:p>
          <a:p>
            <a:r>
              <a:rPr lang="es-ES" sz="1200" dirty="0"/>
              <a:t>Ministerio de Transporte. Caracterización del Transporte en Colombia Diagnostico y Proyectos de Transporte e Infraestructura [En Línea] 2005. [Consulta el 10 de Enero de 2012]. Disponible en internet: </a:t>
            </a:r>
            <a:r>
              <a:rPr lang="es-ES" sz="1200" i="1" dirty="0">
                <a:hlinkClick r:id="rId6"/>
              </a:rPr>
              <a:t>www.mintransporte.gov.co/descargar.php?id=455</a:t>
            </a:r>
            <a:endParaRPr lang="es-CO" sz="1200" dirty="0"/>
          </a:p>
          <a:p>
            <a:pPr marL="0" indent="0">
              <a:buNone/>
            </a:pPr>
            <a:r>
              <a:rPr lang="es-ES" sz="1200" dirty="0"/>
              <a:t> </a:t>
            </a:r>
            <a:endParaRPr lang="es-CO" sz="1200" dirty="0"/>
          </a:p>
          <a:p>
            <a:r>
              <a:rPr lang="es-ES_tradnl" sz="1200" dirty="0"/>
              <a:t>Ministerio de Transporte. T</a:t>
            </a:r>
            <a:r>
              <a:rPr lang="es-ES" sz="1200" dirty="0" err="1"/>
              <a:t>abla</a:t>
            </a:r>
            <a:r>
              <a:rPr lang="es-ES" sz="1200" dirty="0"/>
              <a:t> de distancias y tiempo promedio en los principales corredores de exportación colombianos</a:t>
            </a:r>
            <a:r>
              <a:rPr lang="es-ES_tradnl" sz="1200" dirty="0"/>
              <a:t> [En línea]. [Consultado 15 de Enero de 2012]. Disponible en internet: </a:t>
            </a:r>
            <a:r>
              <a:rPr lang="es-ES_tradnl" sz="1200" dirty="0">
                <a:hlinkClick r:id="rId7"/>
              </a:rPr>
              <a:t>http://www.cci.org.co/cci/cci_x/Sim/Manuales/Logistica%20exportadora/Conservac_empaque_transp/transpack29b.htm</a:t>
            </a:r>
            <a:r>
              <a:rPr lang="es-ES_tradnl" sz="1200" dirty="0"/>
              <a:t>.</a:t>
            </a:r>
            <a:endParaRPr lang="es-CO" sz="1200" dirty="0"/>
          </a:p>
          <a:p>
            <a:pPr marL="0" indent="0">
              <a:buNone/>
            </a:pPr>
            <a:endParaRPr lang="es-CO" sz="1200" dirty="0"/>
          </a:p>
          <a:p>
            <a:pPr algn="just"/>
            <a:endParaRPr lang="es-ES" sz="2800" dirty="0">
              <a:solidFill>
                <a:srgbClr val="030611"/>
              </a:solidFill>
            </a:endParaRPr>
          </a:p>
        </p:txBody>
      </p:sp>
    </p:spTree>
    <p:extLst>
      <p:ext uri="{BB962C8B-B14F-4D97-AF65-F5344CB8AC3E}">
        <p14:creationId xmlns:p14="http://schemas.microsoft.com/office/powerpoint/2010/main" val="26352937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INTRODUCCIÓN</a:t>
            </a:r>
            <a:endParaRPr lang="en-GB" b="1" dirty="0"/>
          </a:p>
        </p:txBody>
      </p:sp>
      <p:sp>
        <p:nvSpPr>
          <p:cNvPr id="7171" name="Rectangle 3"/>
          <p:cNvSpPr>
            <a:spLocks noGrp="1" noChangeArrowheads="1"/>
          </p:cNvSpPr>
          <p:nvPr>
            <p:ph type="body" idx="1"/>
          </p:nvPr>
        </p:nvSpPr>
        <p:spPr>
          <a:xfrm>
            <a:off x="107950" y="1000108"/>
            <a:ext cx="8678892" cy="4691080"/>
          </a:xfrm>
        </p:spPr>
        <p:txBody>
          <a:bodyPr/>
          <a:lstStyle/>
          <a:p>
            <a:pPr algn="just"/>
            <a:r>
              <a:rPr lang="es-CO" sz="1800" i="1" dirty="0" smtClean="0">
                <a:solidFill>
                  <a:srgbClr val="030611"/>
                </a:solidFill>
              </a:rPr>
              <a:t>La </a:t>
            </a:r>
            <a:r>
              <a:rPr lang="es-CO" sz="1800" i="1" dirty="0">
                <a:solidFill>
                  <a:srgbClr val="030611"/>
                </a:solidFill>
              </a:rPr>
              <a:t>globalización está influyendo cada vez más en la necesidad de reducir los costos logísticos de las compañías, debido a que suponen un porcentaje muy importante del costo total de los productos y </a:t>
            </a:r>
            <a:r>
              <a:rPr lang="es-CO" sz="1800" i="1" dirty="0" smtClean="0">
                <a:solidFill>
                  <a:srgbClr val="030611"/>
                </a:solidFill>
              </a:rPr>
              <a:t>servicios.</a:t>
            </a:r>
          </a:p>
          <a:p>
            <a:pPr algn="just"/>
            <a:endParaRPr lang="es-CO" sz="1800" i="1" dirty="0" smtClean="0">
              <a:solidFill>
                <a:srgbClr val="030611"/>
              </a:solidFill>
            </a:endParaRPr>
          </a:p>
          <a:p>
            <a:pPr algn="just"/>
            <a:r>
              <a:rPr lang="es-CO" sz="1800" dirty="0">
                <a:solidFill>
                  <a:srgbClr val="030611"/>
                </a:solidFill>
              </a:rPr>
              <a:t>En consecuencia, el transporte debería ser un importante elemento a estudiar, ya que compone los mayores costos totales de logística, específicamente el medio terrestre (carretera) que </a:t>
            </a:r>
            <a:r>
              <a:rPr lang="es-CO" sz="1800" i="1" dirty="0">
                <a:solidFill>
                  <a:srgbClr val="030611"/>
                </a:solidFill>
              </a:rPr>
              <a:t>transporta alrededor del 80% de la carga movilizada en nuestro </a:t>
            </a:r>
            <a:r>
              <a:rPr lang="es-CO" sz="1800" i="1" dirty="0" smtClean="0">
                <a:solidFill>
                  <a:srgbClr val="030611"/>
                </a:solidFill>
              </a:rPr>
              <a:t>país.</a:t>
            </a:r>
          </a:p>
          <a:p>
            <a:pPr algn="just"/>
            <a:endParaRPr lang="es-CO" sz="1800" i="1" dirty="0" smtClean="0">
              <a:solidFill>
                <a:srgbClr val="030611"/>
              </a:solidFill>
            </a:endParaRPr>
          </a:p>
          <a:p>
            <a:pPr algn="just"/>
            <a:r>
              <a:rPr lang="es-CO" sz="1800" dirty="0">
                <a:solidFill>
                  <a:srgbClr val="030611"/>
                </a:solidFill>
              </a:rPr>
              <a:t>C</a:t>
            </a:r>
            <a:r>
              <a:rPr lang="es-CO" sz="1800" dirty="0" smtClean="0">
                <a:solidFill>
                  <a:srgbClr val="030611"/>
                </a:solidFill>
              </a:rPr>
              <a:t>ompañías </a:t>
            </a:r>
            <a:r>
              <a:rPr lang="es-CO" sz="1800" dirty="0">
                <a:solidFill>
                  <a:srgbClr val="030611"/>
                </a:solidFill>
              </a:rPr>
              <a:t>de transporte se ven en la necesidad de investigar y definir, mediante herramientas, cuál es la mejor combinación de flota de vehículos que deberían tener para disminuir costos, ya que como se menciona, “</a:t>
            </a:r>
            <a:r>
              <a:rPr lang="es-CO" sz="1800" i="1" dirty="0">
                <a:solidFill>
                  <a:srgbClr val="030611"/>
                </a:solidFill>
              </a:rPr>
              <a:t>una selección y/o utilización de vehículos no apropiados se traduce inexorablemente en un costo innecesario o un servicio </a:t>
            </a:r>
            <a:r>
              <a:rPr lang="es-CO" sz="1800" i="1" dirty="0" smtClean="0">
                <a:solidFill>
                  <a:srgbClr val="030611"/>
                </a:solidFill>
              </a:rPr>
              <a:t>ineficiente.</a:t>
            </a:r>
          </a:p>
          <a:p>
            <a:pPr algn="just"/>
            <a:endParaRPr lang="es-CO" sz="1800" i="1" dirty="0" smtClean="0">
              <a:solidFill>
                <a:srgbClr val="030611"/>
              </a:solidFill>
            </a:endParaRPr>
          </a:p>
          <a:p>
            <a:pPr algn="just"/>
            <a:r>
              <a:rPr lang="es-CO" sz="1800" dirty="0">
                <a:solidFill>
                  <a:srgbClr val="030611"/>
                </a:solidFill>
              </a:rPr>
              <a:t>¿Qué flota de vehículos se debe adquirir y/o subcontratar con el objetivo de disminuir los costos logísticos asociados con el transporte</a:t>
            </a:r>
            <a:r>
              <a:rPr lang="es-CO" sz="1800" dirty="0" smtClean="0">
                <a:solidFill>
                  <a:srgbClr val="030611"/>
                </a:solidFill>
              </a:rPr>
              <a:t>?.</a:t>
            </a:r>
            <a:endParaRPr lang="es-CO" sz="1800" dirty="0">
              <a:solidFill>
                <a:srgbClr val="030611"/>
              </a:solidFill>
            </a:endParaRPr>
          </a:p>
          <a:p>
            <a:pPr marL="457200" indent="-457200">
              <a:buFont typeface="+mj-lt"/>
              <a:buAutoNum type="arabicPeriod"/>
            </a:pPr>
            <a:endParaRPr lang="es-CO"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BIBLIOGRAFÍA</a:t>
            </a:r>
            <a:endParaRPr lang="en-GB" b="1" dirty="0"/>
          </a:p>
        </p:txBody>
      </p:sp>
      <p:sp>
        <p:nvSpPr>
          <p:cNvPr id="7171" name="Rectangle 3"/>
          <p:cNvSpPr>
            <a:spLocks noGrp="1" noChangeArrowheads="1"/>
          </p:cNvSpPr>
          <p:nvPr>
            <p:ph type="body" idx="1"/>
          </p:nvPr>
        </p:nvSpPr>
        <p:spPr/>
        <p:txBody>
          <a:bodyPr/>
          <a:lstStyle/>
          <a:p>
            <a:r>
              <a:rPr lang="es-ES_tradnl" sz="600" dirty="0"/>
              <a:t> </a:t>
            </a:r>
            <a:endParaRPr lang="es-CO" sz="600" dirty="0"/>
          </a:p>
          <a:p>
            <a:r>
              <a:rPr lang="es-CO" sz="1200" dirty="0"/>
              <a:t>OLIVERA, Alfredo. Heurísticas para problemas de ruteo de vehículos. </a:t>
            </a:r>
            <a:r>
              <a:rPr lang="es-ES" sz="1200" dirty="0"/>
              <a:t>Uruguay: 2004.</a:t>
            </a:r>
            <a:endParaRPr lang="es-CO" sz="1200" dirty="0"/>
          </a:p>
          <a:p>
            <a:pPr marL="0" indent="0">
              <a:buNone/>
            </a:pPr>
            <a:r>
              <a:rPr lang="es-ES" sz="1200" dirty="0"/>
              <a:t> </a:t>
            </a:r>
            <a:endParaRPr lang="es-CO" sz="1200" dirty="0"/>
          </a:p>
          <a:p>
            <a:r>
              <a:rPr lang="es-ES" sz="1200" dirty="0"/>
              <a:t>RIOS, Sixto. “El modelo de asignación”. Investigación operativa: programación lineal y aplicaciones. Madrid: Centro de estudios Ramón Areces, 1996.</a:t>
            </a:r>
            <a:endParaRPr lang="es-CO" sz="1200" dirty="0"/>
          </a:p>
          <a:p>
            <a:pPr marL="0" indent="0">
              <a:buNone/>
            </a:pPr>
            <a:endParaRPr lang="es-CO" sz="1200" dirty="0"/>
          </a:p>
          <a:p>
            <a:r>
              <a:rPr lang="es-ES" sz="1200" dirty="0"/>
              <a:t>REYES A, Primitivo. Servicio de transporte: Objetivos y métodos [En línea]. Madrid, 2009. [Consultado el 10 de diciembre de 2011]. Disponible en internet: </a:t>
            </a:r>
            <a:r>
              <a:rPr lang="es-ES" sz="1200" dirty="0">
                <a:hlinkClick r:id="rId3"/>
              </a:rPr>
              <a:t>www.icicm.com/files/SERVICIOS_TRANSPORTE_P.docx</a:t>
            </a:r>
            <a:endParaRPr lang="es-CO" sz="1200" dirty="0"/>
          </a:p>
          <a:p>
            <a:pPr marL="0" indent="0">
              <a:buNone/>
            </a:pPr>
            <a:endParaRPr lang="es-CO" sz="1200" dirty="0"/>
          </a:p>
          <a:p>
            <a:r>
              <a:rPr lang="en-US" sz="1200" dirty="0"/>
              <a:t>RENAUD, Jacques &amp; BOCTOR, Fayez. A sweep-based algorithm for the fleet size and mix vehicle routing problem. En: </a:t>
            </a:r>
            <a:r>
              <a:rPr lang="en-US" sz="1200" i="1" dirty="0"/>
              <a:t>European Journal of Operational Research</a:t>
            </a:r>
            <a:r>
              <a:rPr lang="en-US" sz="1200" dirty="0"/>
              <a:t>. Vol.140 (2002), 618-628.</a:t>
            </a:r>
            <a:endParaRPr lang="es-CO" sz="1200" dirty="0"/>
          </a:p>
          <a:p>
            <a:pPr marL="0" indent="0">
              <a:buNone/>
            </a:pPr>
            <a:endParaRPr lang="es-CO" sz="1200" dirty="0"/>
          </a:p>
          <a:p>
            <a:r>
              <a:rPr lang="fr-FR" sz="1200" dirty="0"/>
              <a:t>SALLAN, José. </a:t>
            </a:r>
            <a:r>
              <a:rPr lang="fr-FR" sz="1200" dirty="0" err="1"/>
              <a:t>Vicenc</a:t>
            </a:r>
            <a:r>
              <a:rPr lang="fr-FR" sz="1200" dirty="0"/>
              <a:t>, Albert. </a:t>
            </a:r>
            <a:r>
              <a:rPr lang="fr-FR" sz="1200" dirty="0" err="1"/>
              <a:t>Fonollosa</a:t>
            </a:r>
            <a:r>
              <a:rPr lang="fr-FR" sz="1200" dirty="0"/>
              <a:t>, Joan. </a:t>
            </a:r>
            <a:r>
              <a:rPr lang="es-ES_tradnl" sz="1200" dirty="0"/>
              <a:t>Métodos cuantitativos de organización industrial I. España, 2002.</a:t>
            </a:r>
            <a:endParaRPr lang="es-CO" sz="1200" dirty="0"/>
          </a:p>
          <a:p>
            <a:pPr marL="0" indent="0">
              <a:buNone/>
            </a:pPr>
            <a:endParaRPr lang="es-CO" sz="1200" dirty="0"/>
          </a:p>
          <a:p>
            <a:r>
              <a:rPr lang="en-US" sz="1200" dirty="0"/>
              <a:t>STERLING</a:t>
            </a:r>
            <a:r>
              <a:rPr lang="en-US" sz="1200" b="1" dirty="0"/>
              <a:t>, </a:t>
            </a:r>
            <a:r>
              <a:rPr lang="en-US" sz="1200" dirty="0" err="1"/>
              <a:t>Jay.U</a:t>
            </a:r>
            <a:r>
              <a:rPr lang="en-US" sz="1200" dirty="0"/>
              <a:t>. Measuring the Performance of Logistics Operations. En: </a:t>
            </a:r>
            <a:r>
              <a:rPr lang="en-US" sz="1200" i="1" dirty="0"/>
              <a:t>The Logistics Handbook. </a:t>
            </a:r>
            <a:r>
              <a:rPr lang="en-US" sz="1200" dirty="0"/>
              <a:t>(J.F. Robeson, W.C. </a:t>
            </a:r>
            <a:r>
              <a:rPr lang="en-US" sz="1200" dirty="0" err="1"/>
              <a:t>Copacino</a:t>
            </a:r>
            <a:r>
              <a:rPr lang="en-US" sz="1200" dirty="0"/>
              <a:t>, &amp; R.E. Howe, </a:t>
            </a:r>
            <a:r>
              <a:rPr lang="en-US" sz="1200" dirty="0" err="1"/>
              <a:t>Editores</a:t>
            </a:r>
            <a:r>
              <a:rPr lang="en-US" sz="1200" dirty="0"/>
              <a:t>). </a:t>
            </a:r>
            <a:r>
              <a:rPr lang="es-ES" sz="1200" dirty="0" err="1"/>
              <a:t>The</a:t>
            </a:r>
            <a:r>
              <a:rPr lang="es-ES" sz="1200" dirty="0"/>
              <a:t> Free </a:t>
            </a:r>
            <a:r>
              <a:rPr lang="es-ES" sz="1200" dirty="0" err="1"/>
              <a:t>Press</a:t>
            </a:r>
            <a:r>
              <a:rPr lang="es-ES" sz="1200" dirty="0"/>
              <a:t>, New York. (1994). Págs. 212-215.</a:t>
            </a:r>
            <a:endParaRPr lang="es-CO" sz="1200" dirty="0"/>
          </a:p>
          <a:p>
            <a:pPr marL="0" indent="0">
              <a:buNone/>
            </a:pPr>
            <a:endParaRPr lang="es-CO" sz="1200" dirty="0"/>
          </a:p>
          <a:p>
            <a:r>
              <a:rPr lang="es-ES" sz="1200" dirty="0"/>
              <a:t>Transporte. [En línea][Consultado el 15 de diciembre de 2011] Disponible en internet: </a:t>
            </a:r>
            <a:r>
              <a:rPr lang="es-ES" sz="1200" dirty="0" smtClean="0">
                <a:hlinkClick r:id="rId4"/>
              </a:rPr>
              <a:t>www.casaroca.org/Antigua_pagina/Bogota/IBLI/nehemias/TRANSPORTE.ppt</a:t>
            </a:r>
            <a:endParaRPr lang="es-CO" sz="1200" dirty="0"/>
          </a:p>
          <a:p>
            <a:endParaRPr lang="es-CO" sz="1200" dirty="0"/>
          </a:p>
          <a:p>
            <a:r>
              <a:rPr lang="es-CO" sz="1200" dirty="0"/>
              <a:t>VIDAL, Carlos J. Planeación, Optimización y Administración de cadenas de abastecimiento. Santiago de Cali: Notas de clase, Universidad Del Valle, 2009.</a:t>
            </a:r>
          </a:p>
          <a:p>
            <a:pPr algn="just"/>
            <a:endParaRPr lang="es-ES" sz="2800" dirty="0">
              <a:solidFill>
                <a:srgbClr val="030611"/>
              </a:solidFill>
            </a:endParaRPr>
          </a:p>
        </p:txBody>
      </p:sp>
    </p:spTree>
    <p:extLst>
      <p:ext uri="{BB962C8B-B14F-4D97-AF65-F5344CB8AC3E}">
        <p14:creationId xmlns:p14="http://schemas.microsoft.com/office/powerpoint/2010/main" val="16470616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a:xfrm>
            <a:off x="107950" y="3643314"/>
            <a:ext cx="8902700" cy="2047874"/>
          </a:xfrm>
        </p:spPr>
        <p:txBody>
          <a:bodyPr/>
          <a:lstStyle/>
          <a:p>
            <a:pPr algn="r">
              <a:buNone/>
            </a:pPr>
            <a:r>
              <a:rPr lang="es-CO" sz="6600" b="1" dirty="0" smtClean="0">
                <a:solidFill>
                  <a:schemeClr val="bg1"/>
                </a:solidFill>
              </a:rPr>
              <a:t>PREGUNTAS Y COMENTARIOS</a:t>
            </a:r>
            <a:endParaRPr lang="es-CO" sz="9600" b="1" dirty="0">
              <a:solidFill>
                <a:schemeClr val="bg1"/>
              </a:solidFill>
            </a:endParaRPr>
          </a:p>
        </p:txBody>
      </p:sp>
      <p:pic>
        <p:nvPicPr>
          <p:cNvPr id="4" name="Picture 3"/>
          <p:cNvPicPr>
            <a:picLocks noChangeAspect="1" noChangeArrowheads="1"/>
          </p:cNvPicPr>
          <p:nvPr/>
        </p:nvPicPr>
        <p:blipFill>
          <a:blip r:embed="rId2" cstate="print"/>
          <a:srcRect/>
          <a:stretch>
            <a:fillRect/>
          </a:stretch>
        </p:blipFill>
        <p:spPr bwMode="auto">
          <a:xfrm>
            <a:off x="8429652" y="6072206"/>
            <a:ext cx="509588" cy="609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OBJETIVO GENERAL</a:t>
            </a:r>
            <a:endParaRPr lang="en-GB" b="1" dirty="0"/>
          </a:p>
        </p:txBody>
      </p:sp>
      <p:sp>
        <p:nvSpPr>
          <p:cNvPr id="7171" name="Rectangle 3"/>
          <p:cNvSpPr>
            <a:spLocks noGrp="1" noChangeArrowheads="1"/>
          </p:cNvSpPr>
          <p:nvPr>
            <p:ph type="body" idx="1"/>
          </p:nvPr>
        </p:nvSpPr>
        <p:spPr>
          <a:xfrm>
            <a:off x="107950" y="1000108"/>
            <a:ext cx="8678892" cy="4691080"/>
          </a:xfrm>
        </p:spPr>
        <p:txBody>
          <a:bodyPr/>
          <a:lstStyle/>
          <a:p>
            <a:endParaRPr lang="es-CO" dirty="0" smtClean="0"/>
          </a:p>
          <a:p>
            <a:pPr algn="just"/>
            <a:r>
              <a:rPr lang="es-ES" sz="2800" dirty="0" smtClean="0">
                <a:solidFill>
                  <a:srgbClr val="030611"/>
                </a:solidFill>
              </a:rPr>
              <a:t>Desarrollar una metodología basada en modelación matemática, que permita la toma de decisiones relacionadas con la adquisición de una flota de vehículos, bajo condiciones de demanda mensual variable con el propósito de disminuir costos logísticos asociados con el transporte. </a:t>
            </a:r>
            <a:endParaRPr lang="es-ES" sz="2800" dirty="0">
              <a:solidFill>
                <a:srgbClr val="0306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r>
              <a:rPr lang="en-GB" b="1" dirty="0" smtClean="0"/>
              <a:t>OBJETIVOS ESPECÍFICOS</a:t>
            </a:r>
            <a:endParaRPr lang="en-GB" b="1" dirty="0"/>
          </a:p>
        </p:txBody>
      </p:sp>
      <p:sp>
        <p:nvSpPr>
          <p:cNvPr id="7171" name="Rectangle 3"/>
          <p:cNvSpPr>
            <a:spLocks noGrp="1" noChangeArrowheads="1"/>
          </p:cNvSpPr>
          <p:nvPr>
            <p:ph type="body" idx="1"/>
          </p:nvPr>
        </p:nvSpPr>
        <p:spPr>
          <a:xfrm>
            <a:off x="214282" y="836613"/>
            <a:ext cx="8643998" cy="4854575"/>
          </a:xfrm>
        </p:spPr>
        <p:txBody>
          <a:bodyPr/>
          <a:lstStyle/>
          <a:p>
            <a:endParaRPr lang="es-CO" sz="1000" dirty="0" smtClean="0"/>
          </a:p>
          <a:p>
            <a:pPr algn="just">
              <a:buNone/>
            </a:pPr>
            <a:r>
              <a:rPr lang="es-ES" sz="1900" dirty="0" smtClean="0">
                <a:solidFill>
                  <a:srgbClr val="030611"/>
                </a:solidFill>
              </a:rPr>
              <a:t>•	Identificar los costos logísticos más relevantes en transporte, mediante la caracterización de la problemática que se presenta en las empresas cuando éstas se enfrentan a la decisión de adquirir o subcontratar una flota.</a:t>
            </a:r>
          </a:p>
          <a:p>
            <a:pPr algn="just"/>
            <a:endParaRPr lang="es-ES" sz="1900" dirty="0" smtClean="0">
              <a:solidFill>
                <a:srgbClr val="030611"/>
              </a:solidFill>
            </a:endParaRPr>
          </a:p>
          <a:p>
            <a:pPr algn="just">
              <a:buNone/>
            </a:pPr>
            <a:r>
              <a:rPr lang="es-ES" sz="1900" dirty="0" smtClean="0">
                <a:solidFill>
                  <a:srgbClr val="030611"/>
                </a:solidFill>
              </a:rPr>
              <a:t>•	Desarrollar un caso de estudio que permita evaluar el impacto de la escogencia de la flota en una organización y por ende la precisión del modelo.</a:t>
            </a:r>
          </a:p>
          <a:p>
            <a:pPr algn="just"/>
            <a:endParaRPr lang="es-ES" sz="1900" dirty="0" smtClean="0">
              <a:solidFill>
                <a:srgbClr val="030611"/>
              </a:solidFill>
            </a:endParaRPr>
          </a:p>
          <a:p>
            <a:pPr algn="just">
              <a:buNone/>
            </a:pPr>
            <a:r>
              <a:rPr lang="es-ES" sz="1900" dirty="0" smtClean="0">
                <a:solidFill>
                  <a:srgbClr val="030611"/>
                </a:solidFill>
              </a:rPr>
              <a:t>•	Proponer una técnica de modelación matemática que involucre las variables y elementos a tener en cuenta en el momento de la adquisición de una flota.</a:t>
            </a:r>
          </a:p>
          <a:p>
            <a:pPr algn="just"/>
            <a:endParaRPr lang="es-ES" sz="1900" dirty="0" smtClean="0">
              <a:solidFill>
                <a:srgbClr val="030611"/>
              </a:solidFill>
            </a:endParaRPr>
          </a:p>
          <a:p>
            <a:pPr algn="just">
              <a:buNone/>
            </a:pPr>
            <a:r>
              <a:rPr lang="es-ES" sz="1900" dirty="0" smtClean="0">
                <a:solidFill>
                  <a:srgbClr val="030611"/>
                </a:solidFill>
              </a:rPr>
              <a:t>•	Validar el modelo bajo diferentes escenarios para establecer su sensibilidad.</a:t>
            </a:r>
          </a:p>
          <a:p>
            <a:pPr algn="just"/>
            <a:endParaRPr lang="es-ES" sz="1900" dirty="0">
              <a:solidFill>
                <a:srgbClr val="0306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pPr marL="457200" indent="-457200"/>
            <a:r>
              <a:rPr lang="en-GB" b="1" dirty="0" smtClean="0"/>
              <a:t>ESTRUCTURA ORGANIZACIONAL DEL SECTOR</a:t>
            </a:r>
            <a:endParaRPr lang="en-GB" b="1" dirty="0"/>
          </a:p>
        </p:txBody>
      </p:sp>
      <p:sp>
        <p:nvSpPr>
          <p:cNvPr id="7171" name="Rectangle 3"/>
          <p:cNvSpPr>
            <a:spLocks noGrp="1" noChangeArrowheads="1"/>
          </p:cNvSpPr>
          <p:nvPr>
            <p:ph type="body" idx="1"/>
          </p:nvPr>
        </p:nvSpPr>
        <p:spPr>
          <a:xfrm>
            <a:off x="214282" y="836613"/>
            <a:ext cx="8643998" cy="4854575"/>
          </a:xfrm>
        </p:spPr>
        <p:txBody>
          <a:bodyPr/>
          <a:lstStyle/>
          <a:p>
            <a:endParaRPr lang="es-CO" sz="1000" dirty="0" smtClean="0"/>
          </a:p>
          <a:p>
            <a:pPr algn="just">
              <a:buNone/>
            </a:pPr>
            <a:r>
              <a:rPr lang="es-ES" sz="1900" dirty="0" smtClean="0">
                <a:solidFill>
                  <a:srgbClr val="030611"/>
                </a:solidFill>
              </a:rPr>
              <a:t>•  Componentes de la cadena de suministro</a:t>
            </a: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r>
              <a:rPr lang="es-ES" sz="1900" dirty="0" smtClean="0">
                <a:solidFill>
                  <a:srgbClr val="030611"/>
                </a:solidFill>
              </a:rPr>
              <a:t>Regulación económica y normatividad del sector</a:t>
            </a:r>
          </a:p>
          <a:p>
            <a:pPr algn="just"/>
            <a:endParaRPr lang="es-ES" sz="1900" dirty="0" smtClean="0">
              <a:solidFill>
                <a:srgbClr val="030611"/>
              </a:solidFill>
            </a:endParaRPr>
          </a:p>
          <a:p>
            <a:pPr lvl="1" algn="just"/>
            <a:r>
              <a:rPr lang="es-ES" sz="1700" dirty="0" smtClean="0">
                <a:solidFill>
                  <a:srgbClr val="030611"/>
                </a:solidFill>
              </a:rPr>
              <a:t>Tabla de fletes</a:t>
            </a:r>
          </a:p>
          <a:p>
            <a:pPr lvl="1" algn="just"/>
            <a:r>
              <a:rPr lang="es-ES" sz="1700" dirty="0" smtClean="0">
                <a:solidFill>
                  <a:srgbClr val="030611"/>
                </a:solidFill>
              </a:rPr>
              <a:t>SICE(</a:t>
            </a:r>
            <a:r>
              <a:rPr lang="es-ES" sz="1800" dirty="0">
                <a:solidFill>
                  <a:srgbClr val="030611"/>
                </a:solidFill>
              </a:rPr>
              <a:t>Sistema de información de costos </a:t>
            </a:r>
            <a:r>
              <a:rPr lang="es-ES" sz="1800" dirty="0" smtClean="0">
                <a:solidFill>
                  <a:srgbClr val="030611"/>
                </a:solidFill>
              </a:rPr>
              <a:t>eficientes).</a:t>
            </a:r>
            <a:endParaRPr lang="es-ES" sz="17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a:solidFill>
                <a:srgbClr val="030611"/>
              </a:solidFill>
            </a:endParaRPr>
          </a:p>
        </p:txBody>
      </p:sp>
      <p:pic>
        <p:nvPicPr>
          <p:cNvPr id="6" name="5 Imagen"/>
          <p:cNvPicPr/>
          <p:nvPr/>
        </p:nvPicPr>
        <p:blipFill>
          <a:blip r:embed="rId3">
            <a:extLst>
              <a:ext uri="{28A0092B-C50C-407E-A947-70E740481C1C}">
                <a14:useLocalDpi xmlns:a14="http://schemas.microsoft.com/office/drawing/2010/main" val="0"/>
              </a:ext>
            </a:extLst>
          </a:blip>
          <a:srcRect/>
          <a:stretch>
            <a:fillRect/>
          </a:stretch>
        </p:blipFill>
        <p:spPr bwMode="auto">
          <a:xfrm>
            <a:off x="3532822" y="1628800"/>
            <a:ext cx="2078355" cy="24345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pPr marL="457200" indent="-457200"/>
            <a:r>
              <a:rPr lang="en-GB" b="1" dirty="0" smtClean="0"/>
              <a:t>ESTRUCTURA ORGANIZACIONAL DEL SECTOR</a:t>
            </a:r>
            <a:endParaRPr lang="en-GB" b="1" dirty="0"/>
          </a:p>
        </p:txBody>
      </p:sp>
      <p:sp>
        <p:nvSpPr>
          <p:cNvPr id="7171" name="Rectangle 3"/>
          <p:cNvSpPr>
            <a:spLocks noGrp="1" noChangeArrowheads="1"/>
          </p:cNvSpPr>
          <p:nvPr>
            <p:ph type="body" idx="1"/>
          </p:nvPr>
        </p:nvSpPr>
        <p:spPr>
          <a:xfrm>
            <a:off x="251520" y="556227"/>
            <a:ext cx="8643998" cy="4854575"/>
          </a:xfrm>
        </p:spPr>
        <p:txBody>
          <a:bodyPr/>
          <a:lstStyle/>
          <a:p>
            <a:endParaRPr lang="es-CO" sz="1000" dirty="0" smtClean="0"/>
          </a:p>
          <a:p>
            <a:pPr algn="just">
              <a:buNone/>
            </a:pPr>
            <a:r>
              <a:rPr lang="es-ES" sz="1900" dirty="0" smtClean="0">
                <a:solidFill>
                  <a:srgbClr val="030611"/>
                </a:solidFill>
              </a:rPr>
              <a:t>• Características tipos de Transporte.</a:t>
            </a: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smtClean="0">
              <a:solidFill>
                <a:srgbClr val="030611"/>
              </a:solidFill>
            </a:endParaRPr>
          </a:p>
          <a:p>
            <a:pPr algn="just">
              <a:buNone/>
            </a:pPr>
            <a:endParaRPr lang="es-ES" sz="1900" dirty="0">
              <a:solidFill>
                <a:srgbClr val="030611"/>
              </a:solidFill>
            </a:endParaRPr>
          </a:p>
        </p:txBody>
      </p:sp>
      <p:graphicFrame>
        <p:nvGraphicFramePr>
          <p:cNvPr id="7" name="6 Tabla"/>
          <p:cNvGraphicFramePr>
            <a:graphicFrameLocks noGrp="1"/>
          </p:cNvGraphicFramePr>
          <p:nvPr>
            <p:extLst>
              <p:ext uri="{D42A27DB-BD31-4B8C-83A1-F6EECF244321}">
                <p14:modId xmlns:p14="http://schemas.microsoft.com/office/powerpoint/2010/main" val="311213148"/>
              </p:ext>
            </p:extLst>
          </p:nvPr>
        </p:nvGraphicFramePr>
        <p:xfrm>
          <a:off x="611560" y="1340768"/>
          <a:ext cx="7920882" cy="5090160"/>
        </p:xfrm>
        <a:graphic>
          <a:graphicData uri="http://schemas.openxmlformats.org/drawingml/2006/table">
            <a:tbl>
              <a:tblPr firstRow="1" bandRow="1">
                <a:tableStyleId>{5C22544A-7EE6-4342-B048-85BDC9FD1C3A}</a:tableStyleId>
              </a:tblPr>
              <a:tblGrid>
                <a:gridCol w="2640294"/>
                <a:gridCol w="2640294"/>
                <a:gridCol w="2640294"/>
              </a:tblGrid>
              <a:tr h="301193">
                <a:tc>
                  <a:txBody>
                    <a:bodyPr/>
                    <a:lstStyle/>
                    <a:p>
                      <a:pPr algn="ctr"/>
                      <a:r>
                        <a:rPr lang="es-CO" dirty="0" smtClean="0"/>
                        <a:t>Transporte contratado</a:t>
                      </a:r>
                      <a:endParaRPr lang="es-CO" dirty="0"/>
                    </a:p>
                  </a:txBody>
                  <a:tcPr/>
                </a:tc>
                <a:tc>
                  <a:txBody>
                    <a:bodyPr/>
                    <a:lstStyle/>
                    <a:p>
                      <a:pPr algn="ctr"/>
                      <a:r>
                        <a:rPr lang="es-CO" dirty="0" smtClean="0"/>
                        <a:t>Transporte propio</a:t>
                      </a:r>
                      <a:endParaRPr lang="es-CO" dirty="0"/>
                    </a:p>
                  </a:txBody>
                  <a:tcPr/>
                </a:tc>
                <a:tc>
                  <a:txBody>
                    <a:bodyPr/>
                    <a:lstStyle/>
                    <a:p>
                      <a:pPr algn="ctr"/>
                      <a:r>
                        <a:rPr lang="es-CO" dirty="0" smtClean="0"/>
                        <a:t>Transporte Mixto</a:t>
                      </a:r>
                      <a:endParaRPr lang="es-CO" dirty="0"/>
                    </a:p>
                  </a:txBody>
                  <a:tcPr/>
                </a:tc>
              </a:tr>
              <a:tr h="4379327">
                <a:tc>
                  <a:txBody>
                    <a:bodyPr/>
                    <a:lstStyle/>
                    <a:p>
                      <a:pPr lvl="0"/>
                      <a:r>
                        <a:rPr lang="es-ES_tradnl" sz="1600" kern="1200" dirty="0" smtClean="0">
                          <a:solidFill>
                            <a:schemeClr val="dk1"/>
                          </a:solidFill>
                          <a:effectLst/>
                          <a:latin typeface="+mn-lt"/>
                          <a:ea typeface="+mn-ea"/>
                          <a:cs typeface="+mn-cs"/>
                        </a:rPr>
                        <a:t>Mayor flexibilidad proporcionada por la disponibilidad de diversos tipos de vehículo.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Menor control de la actividad.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Inversión nula en medios de transporte.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Necesidad de un sistema de gestión de la contratación. </a:t>
                      </a:r>
                      <a:endParaRPr lang="es-CO" sz="1600" kern="1200" dirty="0" smtClean="0">
                        <a:solidFill>
                          <a:schemeClr val="dk1"/>
                        </a:solidFill>
                        <a:effectLst/>
                        <a:latin typeface="+mn-lt"/>
                        <a:ea typeface="+mn-ea"/>
                        <a:cs typeface="+mn-cs"/>
                      </a:endParaRPr>
                    </a:p>
                    <a:p>
                      <a:endParaRPr lang="es-CO" sz="1600" dirty="0"/>
                    </a:p>
                  </a:txBody>
                  <a:tcPr/>
                </a:tc>
                <a:tc>
                  <a:txBody>
                    <a:bodyPr/>
                    <a:lstStyle/>
                    <a:p>
                      <a:pPr lvl="0"/>
                      <a:r>
                        <a:rPr lang="es-ES_tradnl" sz="1600" kern="1200" dirty="0" smtClean="0">
                          <a:solidFill>
                            <a:schemeClr val="dk1"/>
                          </a:solidFill>
                          <a:effectLst/>
                          <a:latin typeface="+mn-lt"/>
                          <a:ea typeface="+mn-ea"/>
                          <a:cs typeface="+mn-cs"/>
                        </a:rPr>
                        <a:t>Sistema rígido en el tipo de vehículo, ya que sólo se dispone de una flota determinada.</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Control directo de la actividad.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Sistema de gestión complejo.</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Inversión elevada en vehículos e instalaciones.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Costos fijos altos.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Tendencia a rendimientos económicos bajos.</a:t>
                      </a:r>
                      <a:endParaRPr lang="es-CO" sz="1600" kern="1200" dirty="0" smtClean="0">
                        <a:solidFill>
                          <a:schemeClr val="dk1"/>
                        </a:solidFill>
                        <a:effectLst/>
                        <a:latin typeface="+mn-lt"/>
                        <a:ea typeface="+mn-ea"/>
                        <a:cs typeface="+mn-cs"/>
                      </a:endParaRPr>
                    </a:p>
                    <a:p>
                      <a:endParaRPr lang="es-CO" sz="1600" dirty="0"/>
                    </a:p>
                  </a:txBody>
                  <a:tcPr/>
                </a:tc>
                <a:tc>
                  <a:txBody>
                    <a:bodyPr/>
                    <a:lstStyle/>
                    <a:p>
                      <a:pPr lvl="0"/>
                      <a:r>
                        <a:rPr lang="es-ES_tradnl" sz="1600" kern="1200" dirty="0" smtClean="0">
                          <a:solidFill>
                            <a:schemeClr val="dk1"/>
                          </a:solidFill>
                          <a:effectLst/>
                          <a:latin typeface="+mn-lt"/>
                          <a:ea typeface="+mn-ea"/>
                          <a:cs typeface="+mn-cs"/>
                        </a:rPr>
                        <a:t>Equilibrada relación entre costos fijos/variables.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Menor inversión.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Adecuado control directo. </a:t>
                      </a:r>
                    </a:p>
                    <a:p>
                      <a:pPr lvl="0"/>
                      <a:endParaRPr lang="es-CO" sz="1600" kern="1200" dirty="0" smtClean="0">
                        <a:solidFill>
                          <a:schemeClr val="dk1"/>
                        </a:solidFill>
                        <a:effectLst/>
                        <a:latin typeface="+mn-lt"/>
                        <a:ea typeface="+mn-ea"/>
                        <a:cs typeface="+mn-cs"/>
                      </a:endParaRPr>
                    </a:p>
                    <a:p>
                      <a:pPr lvl="0"/>
                      <a:r>
                        <a:rPr lang="es-ES_tradnl" sz="1600" kern="1200" dirty="0" smtClean="0">
                          <a:solidFill>
                            <a:schemeClr val="dk1"/>
                          </a:solidFill>
                          <a:effectLst/>
                          <a:latin typeface="+mn-lt"/>
                          <a:ea typeface="+mn-ea"/>
                          <a:cs typeface="+mn-cs"/>
                        </a:rPr>
                        <a:t>Reducción parcial de personal. </a:t>
                      </a:r>
                      <a:endParaRPr lang="es-CO" sz="1600" kern="1200" dirty="0" smtClean="0">
                        <a:solidFill>
                          <a:schemeClr val="dk1"/>
                        </a:solidFill>
                        <a:effectLst/>
                        <a:latin typeface="+mn-lt"/>
                        <a:ea typeface="+mn-ea"/>
                        <a:cs typeface="+mn-cs"/>
                      </a:endParaRPr>
                    </a:p>
                    <a:p>
                      <a:endParaRPr lang="es-CO" sz="1600" dirty="0"/>
                    </a:p>
                  </a:txBody>
                  <a:tcPr/>
                </a:tc>
              </a:tr>
            </a:tbl>
          </a:graphicData>
        </a:graphic>
      </p:graphicFrame>
    </p:spTree>
    <p:extLst>
      <p:ext uri="{BB962C8B-B14F-4D97-AF65-F5344CB8AC3E}">
        <p14:creationId xmlns:p14="http://schemas.microsoft.com/office/powerpoint/2010/main" val="37234232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pPr marL="457200" indent="-457200"/>
            <a:r>
              <a:rPr lang="en-GB" b="1" dirty="0" smtClean="0"/>
              <a:t>CASO DE ESTUDIO</a:t>
            </a:r>
            <a:endParaRPr lang="en-GB" b="1" dirty="0"/>
          </a:p>
        </p:txBody>
      </p:sp>
      <p:sp>
        <p:nvSpPr>
          <p:cNvPr id="7171" name="Rectangle 3"/>
          <p:cNvSpPr>
            <a:spLocks noGrp="1" noChangeArrowheads="1"/>
          </p:cNvSpPr>
          <p:nvPr>
            <p:ph type="body" idx="1"/>
          </p:nvPr>
        </p:nvSpPr>
        <p:spPr>
          <a:xfrm>
            <a:off x="107950" y="836613"/>
            <a:ext cx="8902700" cy="5807097"/>
          </a:xfrm>
        </p:spPr>
        <p:txBody>
          <a:bodyPr/>
          <a:lstStyle/>
          <a:p>
            <a:pPr algn="just"/>
            <a:r>
              <a:rPr lang="es-ES" sz="2000" dirty="0" smtClean="0">
                <a:solidFill>
                  <a:srgbClr val="030611"/>
                </a:solidFill>
              </a:rPr>
              <a:t>Producción de </a:t>
            </a:r>
            <a:r>
              <a:rPr lang="es-ES" sz="2000" dirty="0" err="1" smtClean="0">
                <a:solidFill>
                  <a:srgbClr val="030611"/>
                </a:solidFill>
              </a:rPr>
              <a:t>perfilería</a:t>
            </a:r>
            <a:r>
              <a:rPr lang="es-ES" sz="2000" dirty="0" smtClean="0">
                <a:solidFill>
                  <a:srgbClr val="030611"/>
                </a:solidFill>
              </a:rPr>
              <a:t> en aluminio para la construcción.</a:t>
            </a:r>
          </a:p>
          <a:p>
            <a:pPr algn="just"/>
            <a:endParaRPr lang="es-ES" sz="2000" dirty="0" smtClean="0">
              <a:solidFill>
                <a:srgbClr val="030611"/>
              </a:solidFill>
            </a:endParaRPr>
          </a:p>
          <a:p>
            <a:pPr algn="just"/>
            <a:r>
              <a:rPr lang="es-ES" sz="2000" dirty="0" smtClean="0">
                <a:solidFill>
                  <a:srgbClr val="030611"/>
                </a:solidFill>
              </a:rPr>
              <a:t>Principales clientes ubicados en la ciudad de Cali y Bogotá.</a:t>
            </a:r>
          </a:p>
          <a:p>
            <a:pPr algn="just"/>
            <a:endParaRPr lang="es-ES" sz="2000" dirty="0" smtClean="0">
              <a:solidFill>
                <a:srgbClr val="030611"/>
              </a:solidFill>
            </a:endParaRPr>
          </a:p>
          <a:p>
            <a:pPr algn="just">
              <a:buNone/>
            </a:pPr>
            <a:r>
              <a:rPr lang="es-ES" sz="2000" dirty="0" smtClean="0">
                <a:solidFill>
                  <a:srgbClr val="030611"/>
                </a:solidFill>
              </a:rPr>
              <a:t>PROBLEMÁTICA</a:t>
            </a:r>
          </a:p>
          <a:p>
            <a:pPr algn="just">
              <a:buNone/>
            </a:pPr>
            <a:endParaRPr lang="es-ES" sz="2000" dirty="0" smtClean="0">
              <a:solidFill>
                <a:srgbClr val="030611"/>
              </a:solidFill>
            </a:endParaRPr>
          </a:p>
          <a:p>
            <a:pPr algn="just"/>
            <a:r>
              <a:rPr lang="es-ES" sz="2000" dirty="0" smtClean="0">
                <a:solidFill>
                  <a:srgbClr val="030611"/>
                </a:solidFill>
              </a:rPr>
              <a:t>La empresa en el transcurso de los años ha subcontratado empresas para el transporte de su mercancía a los diferentes destinos.</a:t>
            </a:r>
          </a:p>
          <a:p>
            <a:pPr algn="just"/>
            <a:endParaRPr lang="es-ES" sz="2000" dirty="0" smtClean="0">
              <a:solidFill>
                <a:srgbClr val="030611"/>
              </a:solidFill>
            </a:endParaRPr>
          </a:p>
          <a:p>
            <a:pPr algn="just">
              <a:spcBef>
                <a:spcPts val="0"/>
              </a:spcBef>
            </a:pPr>
            <a:r>
              <a:rPr lang="es-ES" sz="2000" dirty="0" smtClean="0">
                <a:solidFill>
                  <a:srgbClr val="030611"/>
                </a:solidFill>
              </a:rPr>
              <a:t>Aunque los fletes que se pagan se encuentran por debajo de los de la competencia, la compañía desea saber desde la perspectiva únicamente de los costos si sería mejor: </a:t>
            </a:r>
          </a:p>
          <a:p>
            <a:pPr algn="just">
              <a:spcBef>
                <a:spcPts val="0"/>
              </a:spcBef>
            </a:pPr>
            <a:endParaRPr lang="es-ES" sz="2000" dirty="0" smtClean="0">
              <a:solidFill>
                <a:srgbClr val="030611"/>
              </a:solidFill>
            </a:endParaRPr>
          </a:p>
          <a:p>
            <a:pPr lvl="2" algn="just">
              <a:spcBef>
                <a:spcPts val="0"/>
              </a:spcBef>
            </a:pPr>
            <a:r>
              <a:rPr lang="es-ES" sz="1700" dirty="0" smtClean="0">
                <a:solidFill>
                  <a:srgbClr val="030611"/>
                </a:solidFill>
              </a:rPr>
              <a:t>Continuar subcontratando este servicio </a:t>
            </a:r>
          </a:p>
          <a:p>
            <a:pPr lvl="2" algn="just">
              <a:spcBef>
                <a:spcPts val="0"/>
              </a:spcBef>
            </a:pPr>
            <a:r>
              <a:rPr lang="es-ES" sz="1700" dirty="0" smtClean="0">
                <a:solidFill>
                  <a:srgbClr val="030611"/>
                </a:solidFill>
              </a:rPr>
              <a:t>Adquirir un flota propia;</a:t>
            </a:r>
          </a:p>
          <a:p>
            <a:pPr lvl="2" algn="just">
              <a:spcBef>
                <a:spcPts val="0"/>
              </a:spcBef>
            </a:pPr>
            <a:r>
              <a:rPr lang="es-ES" sz="1700" dirty="0" smtClean="0">
                <a:solidFill>
                  <a:srgbClr val="030611"/>
                </a:solidFill>
              </a:rPr>
              <a:t>Una mezcla de los dos.</a:t>
            </a:r>
          </a:p>
          <a:p>
            <a:pPr algn="just"/>
            <a:endParaRPr lang="es-ES" sz="2800" dirty="0">
              <a:solidFill>
                <a:srgbClr val="03061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2" name="Picture 4" descr="TB"/>
          <p:cNvPicPr>
            <a:picLocks noChangeAspect="1" noChangeArrowheads="1"/>
          </p:cNvPicPr>
          <p:nvPr/>
        </p:nvPicPr>
        <p:blipFill>
          <a:blip r:embed="rId2" cstate="print"/>
          <a:srcRect/>
          <a:stretch>
            <a:fillRect/>
          </a:stretch>
        </p:blipFill>
        <p:spPr bwMode="auto">
          <a:xfrm>
            <a:off x="0" y="200025"/>
            <a:ext cx="8772525" cy="619125"/>
          </a:xfrm>
          <a:prstGeom prst="rect">
            <a:avLst/>
          </a:prstGeom>
          <a:noFill/>
        </p:spPr>
      </p:pic>
      <p:sp>
        <p:nvSpPr>
          <p:cNvPr id="7170" name="Rectangle 2"/>
          <p:cNvSpPr>
            <a:spLocks noGrp="1" noChangeArrowheads="1"/>
          </p:cNvSpPr>
          <p:nvPr>
            <p:ph type="title"/>
          </p:nvPr>
        </p:nvSpPr>
        <p:spPr/>
        <p:txBody>
          <a:bodyPr/>
          <a:lstStyle/>
          <a:p>
            <a:pPr marL="457200" indent="-457200"/>
            <a:r>
              <a:rPr lang="en-GB" b="1" dirty="0" smtClean="0"/>
              <a:t>CASO DE ESTUDIO</a:t>
            </a:r>
            <a:endParaRPr lang="en-GB" b="1" dirty="0"/>
          </a:p>
        </p:txBody>
      </p:sp>
      <p:sp>
        <p:nvSpPr>
          <p:cNvPr id="7171" name="Rectangle 3"/>
          <p:cNvSpPr>
            <a:spLocks noGrp="1" noChangeArrowheads="1"/>
          </p:cNvSpPr>
          <p:nvPr>
            <p:ph type="body" idx="1"/>
          </p:nvPr>
        </p:nvSpPr>
        <p:spPr/>
        <p:txBody>
          <a:bodyPr/>
          <a:lstStyle/>
          <a:p>
            <a:pPr algn="just"/>
            <a:r>
              <a:rPr lang="es-ES" sz="2000" dirty="0" smtClean="0">
                <a:solidFill>
                  <a:srgbClr val="030611"/>
                </a:solidFill>
              </a:rPr>
              <a:t>Demanda horizonte de tiempo variable.</a:t>
            </a:r>
          </a:p>
          <a:p>
            <a:pPr algn="just"/>
            <a:endParaRPr lang="es-ES" sz="2800" dirty="0" smtClean="0">
              <a:solidFill>
                <a:srgbClr val="030611"/>
              </a:solidFill>
            </a:endParaRPr>
          </a:p>
          <a:p>
            <a:pPr algn="just"/>
            <a:endParaRPr lang="es-ES" sz="2800" dirty="0" smtClean="0">
              <a:solidFill>
                <a:srgbClr val="030611"/>
              </a:solidFill>
            </a:endParaRPr>
          </a:p>
          <a:p>
            <a:pPr algn="just"/>
            <a:endParaRPr lang="es-ES" sz="2800" dirty="0" smtClean="0">
              <a:solidFill>
                <a:srgbClr val="030611"/>
              </a:solidFill>
            </a:endParaRPr>
          </a:p>
          <a:p>
            <a:pPr algn="just"/>
            <a:endParaRPr lang="es-ES" sz="2800" dirty="0" smtClean="0">
              <a:solidFill>
                <a:srgbClr val="030611"/>
              </a:solidFill>
            </a:endParaRPr>
          </a:p>
          <a:p>
            <a:pPr algn="just"/>
            <a:endParaRPr lang="es-ES" sz="2800" dirty="0" smtClean="0">
              <a:solidFill>
                <a:srgbClr val="030611"/>
              </a:solidFill>
            </a:endParaRPr>
          </a:p>
          <a:p>
            <a:pPr algn="just"/>
            <a:endParaRPr lang="es-ES" sz="2800" dirty="0" smtClean="0">
              <a:solidFill>
                <a:srgbClr val="030611"/>
              </a:solidFill>
            </a:endParaRPr>
          </a:p>
          <a:p>
            <a:pPr algn="just"/>
            <a:r>
              <a:rPr lang="es-ES" sz="2000" dirty="0" smtClean="0">
                <a:solidFill>
                  <a:srgbClr val="030611"/>
                </a:solidFill>
              </a:rPr>
              <a:t>Políticas de la empresa:  Despachar aluminio a los clientes de Cali tres veces por semana y para el caso de Bogotá dos veces a la semana. </a:t>
            </a:r>
          </a:p>
          <a:p>
            <a:pPr algn="just"/>
            <a:endParaRPr lang="es-ES" sz="2000" dirty="0" smtClean="0">
              <a:solidFill>
                <a:srgbClr val="030611"/>
              </a:solidFill>
            </a:endParaRPr>
          </a:p>
          <a:p>
            <a:pPr algn="just"/>
            <a:r>
              <a:rPr lang="es-ES" sz="2000" dirty="0" smtClean="0">
                <a:solidFill>
                  <a:srgbClr val="030611"/>
                </a:solidFill>
              </a:rPr>
              <a:t>“Síndrome de fin de mes” – 40% Ultima semana del mes.</a:t>
            </a:r>
          </a:p>
          <a:p>
            <a:pPr algn="just"/>
            <a:endParaRPr lang="es-ES" sz="2000" dirty="0" smtClean="0">
              <a:solidFill>
                <a:srgbClr val="030611"/>
              </a:solidFill>
            </a:endParaRPr>
          </a:p>
          <a:p>
            <a:pPr algn="just"/>
            <a:endParaRPr lang="es-ES" sz="2800" dirty="0">
              <a:solidFill>
                <a:srgbClr val="030611"/>
              </a:solidFill>
            </a:endParaRPr>
          </a:p>
        </p:txBody>
      </p:sp>
      <p:pic>
        <p:nvPicPr>
          <p:cNvPr id="1026" name="Picture 2"/>
          <p:cNvPicPr>
            <a:picLocks noChangeAspect="1" noChangeArrowheads="1"/>
          </p:cNvPicPr>
          <p:nvPr/>
        </p:nvPicPr>
        <p:blipFill>
          <a:blip r:embed="rId3"/>
          <a:srcRect/>
          <a:stretch>
            <a:fillRect/>
          </a:stretch>
        </p:blipFill>
        <p:spPr bwMode="auto">
          <a:xfrm>
            <a:off x="1071538" y="1214422"/>
            <a:ext cx="6877898" cy="3000396"/>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wipe(left)">
                                      <p:cBhvr>
                                        <p:cTn id="7" dur="500"/>
                                        <p:tgtEl>
                                          <p:spTgt spid="717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ipe(right)">
                                      <p:cBhvr>
                                        <p:cTn id="11"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theme/theme1.xml><?xml version="1.0" encoding="utf-8"?>
<a:theme xmlns:a="http://schemas.openxmlformats.org/drawingml/2006/main" name="m62-truck">
  <a:themeElements>
    <a:clrScheme name="m62-truck 13">
      <a:dk1>
        <a:srgbClr val="122156"/>
      </a:dk1>
      <a:lt1>
        <a:srgbClr val="FFFFFF"/>
      </a:lt1>
      <a:dk2>
        <a:srgbClr val="FFFFFF"/>
      </a:dk2>
      <a:lt2>
        <a:srgbClr val="808080"/>
      </a:lt2>
      <a:accent1>
        <a:srgbClr val="143098"/>
      </a:accent1>
      <a:accent2>
        <a:srgbClr val="336DCA"/>
      </a:accent2>
      <a:accent3>
        <a:srgbClr val="FFFFFF"/>
      </a:accent3>
      <a:accent4>
        <a:srgbClr val="0E1B48"/>
      </a:accent4>
      <a:accent5>
        <a:srgbClr val="AAADCA"/>
      </a:accent5>
      <a:accent6>
        <a:srgbClr val="2D62B7"/>
      </a:accent6>
      <a:hlink>
        <a:srgbClr val="6CA4E6"/>
      </a:hlink>
      <a:folHlink>
        <a:srgbClr val="122156"/>
      </a:folHlink>
    </a:clrScheme>
    <a:fontScheme name="m62-truc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62-truc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62-truc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62-truc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62-truc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62-truc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62-truc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62-truck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62-truc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62-truc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62-truc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62-truc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62-truc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62-truck 13">
        <a:dk1>
          <a:srgbClr val="122156"/>
        </a:dk1>
        <a:lt1>
          <a:srgbClr val="FFFFFF"/>
        </a:lt1>
        <a:dk2>
          <a:srgbClr val="FFFFFF"/>
        </a:dk2>
        <a:lt2>
          <a:srgbClr val="808080"/>
        </a:lt2>
        <a:accent1>
          <a:srgbClr val="143098"/>
        </a:accent1>
        <a:accent2>
          <a:srgbClr val="336DCA"/>
        </a:accent2>
        <a:accent3>
          <a:srgbClr val="FFFFFF"/>
        </a:accent3>
        <a:accent4>
          <a:srgbClr val="0E1B48"/>
        </a:accent4>
        <a:accent5>
          <a:srgbClr val="AAADCA"/>
        </a:accent5>
        <a:accent6>
          <a:srgbClr val="2D62B7"/>
        </a:accent6>
        <a:hlink>
          <a:srgbClr val="6CA4E6"/>
        </a:hlink>
        <a:folHlink>
          <a:srgbClr val="12215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It’s not the design of your template">
  <a:themeElements>
    <a:clrScheme name="1_It’s not the design of your template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135971"/>
      </a:hlink>
      <a:folHlink>
        <a:srgbClr val="99CC00"/>
      </a:folHlink>
    </a:clrScheme>
    <a:fontScheme name="1_It’s not the design of your template">
      <a:majorFont>
        <a:latin typeface="Neo San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It’s not the design of your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It’s not the design of your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It’s not the design of your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It’s not the design of your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It’s not the design of your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It’s not the design of your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It’s not the design of your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It’s not the design of your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It’s not the design of your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It’s not the design of your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It’s not the design of your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It’s not the design of your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It’s not the design of your template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135971"/>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m62-truck</Template>
  <TotalTime>1904</TotalTime>
  <Words>1563</Words>
  <Application>Microsoft Office PowerPoint</Application>
  <PresentationFormat>Presentación en pantalla (4:3)</PresentationFormat>
  <Paragraphs>447</Paragraphs>
  <Slides>31</Slides>
  <Notes>1</Notes>
  <HiddenSlides>0</HiddenSlides>
  <MMClips>0</MMClips>
  <ScaleCrop>false</ScaleCrop>
  <HeadingPairs>
    <vt:vector size="4" baseType="variant">
      <vt:variant>
        <vt:lpstr>Tema</vt:lpstr>
      </vt:variant>
      <vt:variant>
        <vt:i4>2</vt:i4>
      </vt:variant>
      <vt:variant>
        <vt:lpstr>Títulos de diapositiva</vt:lpstr>
      </vt:variant>
      <vt:variant>
        <vt:i4>31</vt:i4>
      </vt:variant>
    </vt:vector>
  </HeadingPairs>
  <TitlesOfParts>
    <vt:vector size="33" baseType="lpstr">
      <vt:lpstr>m62-truck</vt:lpstr>
      <vt:lpstr>1_It’s not the design of your template</vt:lpstr>
      <vt:lpstr>FORMULACIÓN DE UNA METODOLOGÍA PARA LA SELECCIÓN DE UNA FLOTA DE VEHÍCULOS EN UN CASO PROPUESTO</vt:lpstr>
      <vt:lpstr>CONTENIDO</vt:lpstr>
      <vt:lpstr>INTRODUCCIÓN</vt:lpstr>
      <vt:lpstr>OBJETIVO GENERAL</vt:lpstr>
      <vt:lpstr>OBJETIVOS ESPECÍFICOS</vt:lpstr>
      <vt:lpstr>ESTRUCTURA ORGANIZACIONAL DEL SECTOR</vt:lpstr>
      <vt:lpstr>ESTRUCTURA ORGANIZACIONAL DEL SECTOR</vt:lpstr>
      <vt:lpstr>CASO DE ESTUDIO</vt:lpstr>
      <vt:lpstr>CASO DE ESTUDIO</vt:lpstr>
      <vt:lpstr>CASO DE ESTUDIO</vt:lpstr>
      <vt:lpstr>CASO DE ESTUDIO</vt:lpstr>
      <vt:lpstr>CASO DE ESTUDIO</vt:lpstr>
      <vt:lpstr>CASO DE ESTUDIO</vt:lpstr>
      <vt:lpstr>RUTEO DE VEHÍCULOS-CASO DE ESTUDIO</vt:lpstr>
      <vt:lpstr>RUTEO DE VEHÍCULOS-CALI</vt:lpstr>
      <vt:lpstr>MODELO MATEMÁTICO</vt:lpstr>
      <vt:lpstr>MODELO MATEMÁTICO</vt:lpstr>
      <vt:lpstr>MODELO MATEMÁTICO</vt:lpstr>
      <vt:lpstr>MODELO MATEMÁTICO</vt:lpstr>
      <vt:lpstr>MODELO MATEMÁTICO</vt:lpstr>
      <vt:lpstr>MODELO MATEMÁTICO</vt:lpstr>
      <vt:lpstr>MODELO MATEMÁTICO</vt:lpstr>
      <vt:lpstr>RESULTADOS CASO BASE</vt:lpstr>
      <vt:lpstr>RESULTADOS CASO BASE</vt:lpstr>
      <vt:lpstr>ESCENARIOS Y RESULTADOS</vt:lpstr>
      <vt:lpstr>CONCLUSIONES Y RECOMENDACIONES</vt:lpstr>
      <vt:lpstr>CONCLUSIONES Y RECOMENDACIONES</vt:lpstr>
      <vt:lpstr>BIBLIOGRAFÍA</vt:lpstr>
      <vt:lpstr>BIBLIOGRAFÍA</vt:lpstr>
      <vt:lpstr>BIBLIOGRAFÍA</vt:lpstr>
      <vt:lpstr>Presentación de PowerPoint</vt:lpstr>
    </vt:vector>
  </TitlesOfParts>
  <Company>Windows uE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WinuE</dc:creator>
  <cp:lastModifiedBy>Compaq</cp:lastModifiedBy>
  <cp:revision>143</cp:revision>
  <dcterms:created xsi:type="dcterms:W3CDTF">2010-06-10T01:36:44Z</dcterms:created>
  <dcterms:modified xsi:type="dcterms:W3CDTF">2012-05-02T12:21:23Z</dcterms:modified>
</cp:coreProperties>
</file>