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14ccf82aa9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14ccf82aa9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14ccf82aa9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14ccf82aa9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14ccf82aa9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14ccf82aa9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4ccf82aa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4ccf82a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27253bdb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27253bd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4ccf82aa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14ccf82aa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4ccf82aa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4ccf82aa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4ccf82aa9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14ccf82aa9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14ccf82aa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14ccf82aa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14ccf82aa9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14ccf82aa9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14ccf82aa9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14ccf82aa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 GUIADA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María Camila Rodríguez Gómez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/>
          <p:nvPr/>
        </p:nvSpPr>
        <p:spPr>
          <a:xfrm>
            <a:off x="1599825" y="2276775"/>
            <a:ext cx="5988300" cy="2445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2"/>
          <p:cNvSpPr txBox="1"/>
          <p:nvPr>
            <p:ph type="title"/>
          </p:nvPr>
        </p:nvSpPr>
        <p:spPr>
          <a:xfrm>
            <a:off x="0" y="457650"/>
            <a:ext cx="3730200" cy="572700"/>
          </a:xfrm>
          <a:prstGeom prst="rect">
            <a:avLst/>
          </a:prstGeom>
          <a:solidFill>
            <a:srgbClr val="00FFBC">
              <a:alpha val="35630"/>
            </a:srgbClr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Recreadores y su rol</a:t>
            </a:r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3350550" y="1362700"/>
            <a:ext cx="2442900" cy="492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 rol del recreador puede basarse en múltiples facetas.</a:t>
            </a:r>
            <a:endParaRPr sz="1200"/>
          </a:p>
        </p:txBody>
      </p:sp>
      <p:sp>
        <p:nvSpPr>
          <p:cNvPr id="215" name="Google Shape;215;p22"/>
          <p:cNvSpPr/>
          <p:nvPr/>
        </p:nvSpPr>
        <p:spPr>
          <a:xfrm>
            <a:off x="6775000" y="3120950"/>
            <a:ext cx="1581900" cy="492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Facilitador de la interacción</a:t>
            </a:r>
            <a:endParaRPr sz="1200"/>
          </a:p>
        </p:txBody>
      </p:sp>
      <p:sp>
        <p:nvSpPr>
          <p:cNvPr id="216" name="Google Shape;216;p22"/>
          <p:cNvSpPr/>
          <p:nvPr/>
        </p:nvSpPr>
        <p:spPr>
          <a:xfrm>
            <a:off x="3554100" y="2078850"/>
            <a:ext cx="2035800" cy="366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Mediador educativo</a:t>
            </a:r>
            <a:endParaRPr sz="1200"/>
          </a:p>
        </p:txBody>
      </p:sp>
      <p:sp>
        <p:nvSpPr>
          <p:cNvPr id="217" name="Google Shape;217;p22"/>
          <p:cNvSpPr/>
          <p:nvPr/>
        </p:nvSpPr>
        <p:spPr>
          <a:xfrm>
            <a:off x="3611700" y="4413600"/>
            <a:ext cx="1920600" cy="492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Creador de estrategias recreativas</a:t>
            </a:r>
            <a:endParaRPr sz="1200"/>
          </a:p>
        </p:txBody>
      </p:sp>
      <p:sp>
        <p:nvSpPr>
          <p:cNvPr id="218" name="Google Shape;218;p22"/>
          <p:cNvSpPr/>
          <p:nvPr/>
        </p:nvSpPr>
        <p:spPr>
          <a:xfrm>
            <a:off x="746350" y="3059100"/>
            <a:ext cx="1581900" cy="492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Promotor del bienestar integral</a:t>
            </a:r>
            <a:endParaRPr sz="1200"/>
          </a:p>
        </p:txBody>
      </p:sp>
      <p:sp>
        <p:nvSpPr>
          <p:cNvPr id="219" name="Google Shape;219;p22"/>
          <p:cNvSpPr/>
          <p:nvPr/>
        </p:nvSpPr>
        <p:spPr>
          <a:xfrm>
            <a:off x="2876538" y="2669000"/>
            <a:ext cx="3390900" cy="1396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 recreador facilita el aprendizaje y desarrollo mediante actividades lúdico-creativas, utilizando herramientas educativas y lúdicas para promover la participación, la construcción de significados y fortalecer vínculos sociales, apoyando la autonomía y la interacción.</a:t>
            </a:r>
            <a:endParaRPr sz="1200"/>
          </a:p>
        </p:txBody>
      </p:sp>
      <p:cxnSp>
        <p:nvCxnSpPr>
          <p:cNvPr id="220" name="Google Shape;220;p22"/>
          <p:cNvCxnSpPr>
            <a:stCxn id="214" idx="2"/>
            <a:endCxn id="216" idx="0"/>
          </p:cNvCxnSpPr>
          <p:nvPr/>
        </p:nvCxnSpPr>
        <p:spPr>
          <a:xfrm>
            <a:off x="4572000" y="1855600"/>
            <a:ext cx="0" cy="22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1" name="Google Shape;221;p22"/>
          <p:cNvCxnSpPr>
            <a:endCxn id="219" idx="0"/>
          </p:cNvCxnSpPr>
          <p:nvPr/>
        </p:nvCxnSpPr>
        <p:spPr>
          <a:xfrm flipH="1">
            <a:off x="4571988" y="2445800"/>
            <a:ext cx="20400" cy="22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 txBox="1"/>
          <p:nvPr>
            <p:ph type="title"/>
          </p:nvPr>
        </p:nvSpPr>
        <p:spPr>
          <a:xfrm>
            <a:off x="0" y="457650"/>
            <a:ext cx="5306100" cy="572700"/>
          </a:xfrm>
          <a:prstGeom prst="rect">
            <a:avLst/>
          </a:prstGeom>
          <a:solidFill>
            <a:srgbClr val="00FFBC">
              <a:alpha val="35630"/>
            </a:srgbClr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 en contexto hospitalario</a:t>
            </a:r>
            <a:endParaRPr/>
          </a:p>
        </p:txBody>
      </p:sp>
      <p:sp>
        <p:nvSpPr>
          <p:cNvPr id="227" name="Google Shape;227;p23"/>
          <p:cNvSpPr/>
          <p:nvPr/>
        </p:nvSpPr>
        <p:spPr>
          <a:xfrm>
            <a:off x="1484700" y="1254500"/>
            <a:ext cx="6174600" cy="795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en el ámbito hospitalario se considera un reto y un área quizá poco explorada, que aunque la demanda y oferta es alta, pues no se cuenta con recursos, o bien, no se reconoce la importancia de estos procesos para el bienestar del paciente.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(Betancourt &amp; Salazar. 2020. p. 26)</a:t>
            </a:r>
            <a:endParaRPr sz="1200"/>
          </a:p>
        </p:txBody>
      </p:sp>
      <p:sp>
        <p:nvSpPr>
          <p:cNvPr id="228" name="Google Shape;228;p23"/>
          <p:cNvSpPr/>
          <p:nvPr/>
        </p:nvSpPr>
        <p:spPr>
          <a:xfrm>
            <a:off x="2348100" y="2344875"/>
            <a:ext cx="4447800" cy="965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ha ganado reconocimiento como terapia en hospitales, especialmente en Europa y EE.UU., siendo definida por Shank (2000) como una experiencia psicológica que actúa como método de rehabilitación en salud mental.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(Portilla, L., &amp; Rodríguez, N. 2022. p 31)</a:t>
            </a:r>
            <a:endParaRPr sz="1200"/>
          </a:p>
        </p:txBody>
      </p:sp>
      <p:sp>
        <p:nvSpPr>
          <p:cNvPr id="229" name="Google Shape;229;p23"/>
          <p:cNvSpPr/>
          <p:nvPr/>
        </p:nvSpPr>
        <p:spPr>
          <a:xfrm>
            <a:off x="2424900" y="3720125"/>
            <a:ext cx="4294200" cy="795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dirigida es mucho más que el entretenimiento. Es una herramienta poderosa que puede transformar la experiencia de la hospitalización, promoviendo la recuperación, la alegría y la esperanza.</a:t>
            </a:r>
            <a:endParaRPr sz="1200"/>
          </a:p>
        </p:txBody>
      </p:sp>
      <p:cxnSp>
        <p:nvCxnSpPr>
          <p:cNvPr id="230" name="Google Shape;230;p23"/>
          <p:cNvCxnSpPr>
            <a:stCxn id="227" idx="2"/>
            <a:endCxn id="228" idx="0"/>
          </p:cNvCxnSpPr>
          <p:nvPr/>
        </p:nvCxnSpPr>
        <p:spPr>
          <a:xfrm>
            <a:off x="4572000" y="2049800"/>
            <a:ext cx="0" cy="29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1" name="Google Shape;231;p23"/>
          <p:cNvCxnSpPr>
            <a:stCxn id="228" idx="2"/>
            <a:endCxn id="229" idx="0"/>
          </p:cNvCxnSpPr>
          <p:nvPr/>
        </p:nvCxnSpPr>
        <p:spPr>
          <a:xfrm>
            <a:off x="4572000" y="3310575"/>
            <a:ext cx="0" cy="40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4"/>
          <p:cNvSpPr/>
          <p:nvPr/>
        </p:nvSpPr>
        <p:spPr>
          <a:xfrm>
            <a:off x="3209700" y="662000"/>
            <a:ext cx="2724600" cy="732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dirigida en definitiva presenta una serie de beneficio e impacto en el contexto hospitalario. </a:t>
            </a:r>
            <a:endParaRPr sz="1200"/>
          </a:p>
        </p:txBody>
      </p:sp>
      <p:sp>
        <p:nvSpPr>
          <p:cNvPr id="237" name="Google Shape;237;p24"/>
          <p:cNvSpPr/>
          <p:nvPr/>
        </p:nvSpPr>
        <p:spPr>
          <a:xfrm>
            <a:off x="3669300" y="1763825"/>
            <a:ext cx="1805400" cy="387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Reflejándose</a:t>
            </a:r>
            <a:r>
              <a:rPr lang="es" sz="1200"/>
              <a:t> en:</a:t>
            </a:r>
            <a:endParaRPr sz="1200"/>
          </a:p>
        </p:txBody>
      </p:sp>
      <p:sp>
        <p:nvSpPr>
          <p:cNvPr id="238" name="Google Shape;238;p24"/>
          <p:cNvSpPr/>
          <p:nvPr/>
        </p:nvSpPr>
        <p:spPr>
          <a:xfrm>
            <a:off x="1287775" y="2068625"/>
            <a:ext cx="1497000" cy="387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Reducción de la ansiedad</a:t>
            </a:r>
            <a:endParaRPr sz="1200"/>
          </a:p>
        </p:txBody>
      </p:sp>
      <p:sp>
        <p:nvSpPr>
          <p:cNvPr id="239" name="Google Shape;239;p24"/>
          <p:cNvSpPr/>
          <p:nvPr/>
        </p:nvSpPr>
        <p:spPr>
          <a:xfrm>
            <a:off x="4950675" y="2831863"/>
            <a:ext cx="1805400" cy="387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Apoyo a la recuperación física</a:t>
            </a:r>
            <a:endParaRPr sz="1200"/>
          </a:p>
        </p:txBody>
      </p:sp>
      <p:sp>
        <p:nvSpPr>
          <p:cNvPr id="240" name="Google Shape;240;p24"/>
          <p:cNvSpPr/>
          <p:nvPr/>
        </p:nvSpPr>
        <p:spPr>
          <a:xfrm>
            <a:off x="3669300" y="3595100"/>
            <a:ext cx="1805400" cy="387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Fortalecimiento de habilidades sociales</a:t>
            </a:r>
            <a:endParaRPr sz="1200"/>
          </a:p>
        </p:txBody>
      </p:sp>
      <p:sp>
        <p:nvSpPr>
          <p:cNvPr id="241" name="Google Shape;241;p24"/>
          <p:cNvSpPr/>
          <p:nvPr/>
        </p:nvSpPr>
        <p:spPr>
          <a:xfrm>
            <a:off x="2387925" y="2789450"/>
            <a:ext cx="1805400" cy="387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Mejora del bienestar emocional</a:t>
            </a:r>
            <a:endParaRPr sz="1200"/>
          </a:p>
        </p:txBody>
      </p:sp>
      <p:sp>
        <p:nvSpPr>
          <p:cNvPr id="242" name="Google Shape;242;p24"/>
          <p:cNvSpPr/>
          <p:nvPr/>
        </p:nvSpPr>
        <p:spPr>
          <a:xfrm>
            <a:off x="6262050" y="1887275"/>
            <a:ext cx="1805400" cy="638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Fomento de la adherencia al tratamiento</a:t>
            </a:r>
            <a:endParaRPr sz="1200"/>
          </a:p>
        </p:txBody>
      </p:sp>
      <p:cxnSp>
        <p:nvCxnSpPr>
          <p:cNvPr id="243" name="Google Shape;243;p24"/>
          <p:cNvCxnSpPr>
            <a:stCxn id="236" idx="2"/>
            <a:endCxn id="237" idx="0"/>
          </p:cNvCxnSpPr>
          <p:nvPr/>
        </p:nvCxnSpPr>
        <p:spPr>
          <a:xfrm>
            <a:off x="4572000" y="1394300"/>
            <a:ext cx="0" cy="36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4" name="Google Shape;244;p24"/>
          <p:cNvCxnSpPr>
            <a:stCxn id="237" idx="2"/>
            <a:endCxn id="240" idx="0"/>
          </p:cNvCxnSpPr>
          <p:nvPr/>
        </p:nvCxnSpPr>
        <p:spPr>
          <a:xfrm>
            <a:off x="4572000" y="2150825"/>
            <a:ext cx="0" cy="144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5" name="Google Shape;245;p24"/>
          <p:cNvCxnSpPr>
            <a:stCxn id="237" idx="2"/>
            <a:endCxn id="238" idx="3"/>
          </p:cNvCxnSpPr>
          <p:nvPr/>
        </p:nvCxnSpPr>
        <p:spPr>
          <a:xfrm flipH="1">
            <a:off x="2784900" y="2150825"/>
            <a:ext cx="1787100" cy="111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6" name="Google Shape;246;p24"/>
          <p:cNvCxnSpPr>
            <a:stCxn id="237" idx="2"/>
            <a:endCxn id="241" idx="0"/>
          </p:cNvCxnSpPr>
          <p:nvPr/>
        </p:nvCxnSpPr>
        <p:spPr>
          <a:xfrm flipH="1">
            <a:off x="3290700" y="2150825"/>
            <a:ext cx="1281300" cy="63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7" name="Google Shape;247;p24"/>
          <p:cNvCxnSpPr>
            <a:stCxn id="237" idx="2"/>
            <a:endCxn id="239" idx="0"/>
          </p:cNvCxnSpPr>
          <p:nvPr/>
        </p:nvCxnSpPr>
        <p:spPr>
          <a:xfrm>
            <a:off x="4572000" y="2150825"/>
            <a:ext cx="1281300" cy="68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8" name="Google Shape;248;p24"/>
          <p:cNvCxnSpPr>
            <a:stCxn id="237" idx="2"/>
            <a:endCxn id="242" idx="1"/>
          </p:cNvCxnSpPr>
          <p:nvPr/>
        </p:nvCxnSpPr>
        <p:spPr>
          <a:xfrm>
            <a:off x="4572000" y="2150825"/>
            <a:ext cx="1690200" cy="5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3305100" y="297525"/>
            <a:ext cx="2533800" cy="504300"/>
          </a:xfrm>
          <a:prstGeom prst="roundRect">
            <a:avLst>
              <a:gd fmla="val 16667" name="adj"/>
            </a:avLst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</a:t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3775500" y="1199800"/>
            <a:ext cx="15930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Definición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3540300" y="1960475"/>
            <a:ext cx="20634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 Dirigida</a:t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1511300" y="2825225"/>
            <a:ext cx="16995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Metodología</a:t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1511300" y="3353250"/>
            <a:ext cx="16995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Herramientas</a:t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3540300" y="2825225"/>
            <a:ext cx="20634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Recreadores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5933200" y="2825225"/>
            <a:ext cx="2063400" cy="446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 en contexto hospitalario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3540300" y="3353250"/>
            <a:ext cx="2063400" cy="36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Rol profesional</a:t>
            </a:r>
            <a:endParaRPr/>
          </a:p>
        </p:txBody>
      </p:sp>
      <p:cxnSp>
        <p:nvCxnSpPr>
          <p:cNvPr id="68" name="Google Shape;68;p14"/>
          <p:cNvCxnSpPr>
            <a:stCxn id="60" idx="2"/>
            <a:endCxn id="61" idx="0"/>
          </p:cNvCxnSpPr>
          <p:nvPr/>
        </p:nvCxnSpPr>
        <p:spPr>
          <a:xfrm>
            <a:off x="4572000" y="801825"/>
            <a:ext cx="0" cy="3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" name="Google Shape;69;p14"/>
          <p:cNvCxnSpPr>
            <a:stCxn id="61" idx="2"/>
            <a:endCxn id="62" idx="0"/>
          </p:cNvCxnSpPr>
          <p:nvPr/>
        </p:nvCxnSpPr>
        <p:spPr>
          <a:xfrm>
            <a:off x="4572000" y="1562500"/>
            <a:ext cx="0" cy="3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0" name="Google Shape;70;p14"/>
          <p:cNvCxnSpPr>
            <a:stCxn id="62" idx="2"/>
            <a:endCxn id="65" idx="0"/>
          </p:cNvCxnSpPr>
          <p:nvPr/>
        </p:nvCxnSpPr>
        <p:spPr>
          <a:xfrm>
            <a:off x="4572000" y="2323175"/>
            <a:ext cx="0" cy="50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" name="Google Shape;71;p14"/>
          <p:cNvCxnSpPr/>
          <p:nvPr/>
        </p:nvCxnSpPr>
        <p:spPr>
          <a:xfrm flipH="1" rot="10800000">
            <a:off x="2368800" y="2520500"/>
            <a:ext cx="4623900" cy="1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" name="Google Shape;72;p14"/>
          <p:cNvCxnSpPr>
            <a:endCxn id="63" idx="0"/>
          </p:cNvCxnSpPr>
          <p:nvPr/>
        </p:nvCxnSpPr>
        <p:spPr>
          <a:xfrm>
            <a:off x="2355950" y="2520425"/>
            <a:ext cx="5100" cy="30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" name="Google Shape;73;p14"/>
          <p:cNvCxnSpPr/>
          <p:nvPr/>
        </p:nvCxnSpPr>
        <p:spPr>
          <a:xfrm>
            <a:off x="6962350" y="2520425"/>
            <a:ext cx="5100" cy="30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-5475" y="259725"/>
            <a:ext cx="4572000" cy="592500"/>
          </a:xfrm>
          <a:prstGeom prst="rect">
            <a:avLst/>
          </a:prstGeom>
          <a:solidFill>
            <a:srgbClr val="E5FAFD"/>
          </a:solidFill>
          <a:ln cap="flat" cmpd="sng" w="9525">
            <a:solidFill>
              <a:srgbClr val="E5FA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/>
        </p:nvSpPr>
        <p:spPr>
          <a:xfrm>
            <a:off x="175275" y="259725"/>
            <a:ext cx="4210500" cy="5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rgbClr val="4285F4"/>
                </a:solidFill>
              </a:rPr>
              <a:t>Historia</a:t>
            </a:r>
            <a:endParaRPr b="1" sz="2800">
              <a:solidFill>
                <a:srgbClr val="4285F4"/>
              </a:solidFill>
            </a:endParaRPr>
          </a:p>
        </p:txBody>
      </p:sp>
      <p:cxnSp>
        <p:nvCxnSpPr>
          <p:cNvPr id="80" name="Google Shape;80;p15"/>
          <p:cNvCxnSpPr/>
          <p:nvPr/>
        </p:nvCxnSpPr>
        <p:spPr>
          <a:xfrm flipH="1" rot="10800000">
            <a:off x="222750" y="2881850"/>
            <a:ext cx="8698500" cy="12600"/>
          </a:xfrm>
          <a:prstGeom prst="straightConnector1">
            <a:avLst/>
          </a:prstGeom>
          <a:noFill/>
          <a:ln cap="flat" cmpd="sng" w="1143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" name="Google Shape;81;p15"/>
          <p:cNvSpPr/>
          <p:nvPr/>
        </p:nvSpPr>
        <p:spPr>
          <a:xfrm>
            <a:off x="595675" y="2503700"/>
            <a:ext cx="781500" cy="7689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3000 a.C</a:t>
            </a:r>
            <a:endParaRPr b="1" sz="1300"/>
          </a:p>
        </p:txBody>
      </p:sp>
      <p:sp>
        <p:nvSpPr>
          <p:cNvPr id="82" name="Google Shape;82;p15"/>
          <p:cNvSpPr/>
          <p:nvPr/>
        </p:nvSpPr>
        <p:spPr>
          <a:xfrm>
            <a:off x="1686338" y="2503700"/>
            <a:ext cx="781500" cy="768900"/>
          </a:xfrm>
          <a:prstGeom prst="ellipse">
            <a:avLst/>
          </a:prstGeom>
          <a:solidFill>
            <a:srgbClr val="00FF00"/>
          </a:solidFill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IV a.C</a:t>
            </a:r>
            <a:endParaRPr b="1" sz="1300"/>
          </a:p>
        </p:txBody>
      </p:sp>
      <p:sp>
        <p:nvSpPr>
          <p:cNvPr id="83" name="Google Shape;83;p15"/>
          <p:cNvSpPr/>
          <p:nvPr/>
        </p:nvSpPr>
        <p:spPr>
          <a:xfrm>
            <a:off x="2735688" y="2503700"/>
            <a:ext cx="781500" cy="768900"/>
          </a:xfrm>
          <a:prstGeom prst="ellipse">
            <a:avLst/>
          </a:prstGeom>
          <a:solidFill>
            <a:srgbClr val="FF00FF"/>
          </a:solidFill>
          <a:ln cap="flat" cmpd="sng" w="3810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XIV</a:t>
            </a:r>
            <a:endParaRPr b="1" sz="1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900"/>
              <a:t>Edad media</a:t>
            </a:r>
            <a:endParaRPr b="1" sz="900"/>
          </a:p>
        </p:txBody>
      </p:sp>
      <p:sp>
        <p:nvSpPr>
          <p:cNvPr id="84" name="Google Shape;84;p15"/>
          <p:cNvSpPr/>
          <p:nvPr/>
        </p:nvSpPr>
        <p:spPr>
          <a:xfrm>
            <a:off x="3785025" y="2503700"/>
            <a:ext cx="781500" cy="768900"/>
          </a:xfrm>
          <a:prstGeom prst="ellipse">
            <a:avLst/>
          </a:prstGeom>
          <a:solidFill>
            <a:srgbClr val="FFFF00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XV XVI</a:t>
            </a:r>
            <a:endParaRPr b="1" sz="1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600"/>
              <a:t>Renacimiento</a:t>
            </a:r>
            <a:endParaRPr b="1" sz="700"/>
          </a:p>
        </p:txBody>
      </p:sp>
      <p:sp>
        <p:nvSpPr>
          <p:cNvPr id="85" name="Google Shape;85;p15"/>
          <p:cNvSpPr/>
          <p:nvPr/>
        </p:nvSpPr>
        <p:spPr>
          <a:xfrm>
            <a:off x="4793050" y="2503700"/>
            <a:ext cx="781500" cy="768900"/>
          </a:xfrm>
          <a:prstGeom prst="ellipse">
            <a:avLst/>
          </a:prstGeom>
          <a:solidFill>
            <a:srgbClr val="FF0000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XV-XVIII</a:t>
            </a:r>
            <a:endParaRPr b="1" sz="1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600"/>
              <a:t>Edad moderna</a:t>
            </a:r>
            <a:endParaRPr b="1" sz="600"/>
          </a:p>
        </p:txBody>
      </p:sp>
      <p:sp>
        <p:nvSpPr>
          <p:cNvPr id="86" name="Google Shape;86;p15"/>
          <p:cNvSpPr/>
          <p:nvPr/>
        </p:nvSpPr>
        <p:spPr>
          <a:xfrm>
            <a:off x="5788325" y="2503700"/>
            <a:ext cx="781500" cy="768900"/>
          </a:xfrm>
          <a:prstGeom prst="ellipse">
            <a:avLst/>
          </a:prstGeom>
          <a:solidFill>
            <a:srgbClr val="00FFFF"/>
          </a:solidFill>
          <a:ln cap="flat" cmpd="sng" w="381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XIX</a:t>
            </a:r>
            <a:endParaRPr b="1" sz="1300"/>
          </a:p>
        </p:txBody>
      </p:sp>
      <p:sp>
        <p:nvSpPr>
          <p:cNvPr id="87" name="Google Shape;87;p15"/>
          <p:cNvSpPr/>
          <p:nvPr/>
        </p:nvSpPr>
        <p:spPr>
          <a:xfrm>
            <a:off x="6783600" y="2503700"/>
            <a:ext cx="781500" cy="768900"/>
          </a:xfrm>
          <a:prstGeom prst="ellipse">
            <a:avLst/>
          </a:prstGeom>
          <a:solidFill>
            <a:srgbClr val="B7FF00"/>
          </a:solidFill>
          <a:ln cap="flat" cmpd="sng" w="38100">
            <a:solidFill>
              <a:srgbClr val="B7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XX</a:t>
            </a:r>
            <a:endParaRPr b="1" sz="1300"/>
          </a:p>
        </p:txBody>
      </p:sp>
      <p:sp>
        <p:nvSpPr>
          <p:cNvPr id="88" name="Google Shape;88;p15"/>
          <p:cNvSpPr/>
          <p:nvPr/>
        </p:nvSpPr>
        <p:spPr>
          <a:xfrm>
            <a:off x="7778875" y="2503700"/>
            <a:ext cx="781500" cy="768900"/>
          </a:xfrm>
          <a:prstGeom prst="ellipse">
            <a:avLst/>
          </a:prstGeom>
          <a:solidFill>
            <a:srgbClr val="9900FF"/>
          </a:solidFill>
          <a:ln cap="flat" cmpd="sng" w="38100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300"/>
              <a:t>XXI</a:t>
            </a:r>
            <a:endParaRPr b="1" sz="1300"/>
          </a:p>
        </p:txBody>
      </p:sp>
      <p:sp>
        <p:nvSpPr>
          <p:cNvPr id="89" name="Google Shape;89;p15"/>
          <p:cNvSpPr/>
          <p:nvPr/>
        </p:nvSpPr>
        <p:spPr>
          <a:xfrm rot="-5400000">
            <a:off x="11400" y="2755850"/>
            <a:ext cx="390900" cy="264600"/>
          </a:xfrm>
          <a:prstGeom prst="triangle">
            <a:avLst>
              <a:gd fmla="val 50000" name="adj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 rot="5397362">
            <a:off x="8711141" y="2755848"/>
            <a:ext cx="390900" cy="264600"/>
          </a:xfrm>
          <a:prstGeom prst="triangle">
            <a:avLst>
              <a:gd fmla="val 50000" name="adj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5"/>
          <p:cNvSpPr/>
          <p:nvPr/>
        </p:nvSpPr>
        <p:spPr>
          <a:xfrm>
            <a:off x="251125" y="1551952"/>
            <a:ext cx="1470600" cy="768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Eventos recreativos con valor sociocultural.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(Juegos olímpicos)</a:t>
            </a:r>
            <a:endParaRPr sz="1000"/>
          </a:p>
        </p:txBody>
      </p:sp>
      <p:sp>
        <p:nvSpPr>
          <p:cNvPr id="92" name="Google Shape;92;p15"/>
          <p:cNvSpPr/>
          <p:nvPr/>
        </p:nvSpPr>
        <p:spPr>
          <a:xfrm>
            <a:off x="1341800" y="3455450"/>
            <a:ext cx="1470600" cy="768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Platón y Aristóteles debaten sobre el ocio como virtud educativa.</a:t>
            </a:r>
            <a:endParaRPr sz="1000"/>
          </a:p>
        </p:txBody>
      </p:sp>
      <p:sp>
        <p:nvSpPr>
          <p:cNvPr id="93" name="Google Shape;93;p15"/>
          <p:cNvSpPr/>
          <p:nvPr/>
        </p:nvSpPr>
        <p:spPr>
          <a:xfrm>
            <a:off x="2349825" y="1419465"/>
            <a:ext cx="1470600" cy="901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Torneos </a:t>
            </a:r>
            <a:r>
              <a:rPr lang="es" sz="1000"/>
              <a:t>medievales</a:t>
            </a:r>
            <a:r>
              <a:rPr lang="es" sz="1000"/>
              <a:t> de </a:t>
            </a:r>
            <a:r>
              <a:rPr lang="es" sz="1000"/>
              <a:t>entretenimiento</a:t>
            </a:r>
            <a:r>
              <a:rPr lang="es" sz="1000"/>
              <a:t>.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La iglesia condena el juego y el ocio como “pérdida de tiempo”</a:t>
            </a:r>
            <a:endParaRPr sz="1000"/>
          </a:p>
        </p:txBody>
      </p:sp>
      <p:sp>
        <p:nvSpPr>
          <p:cNvPr id="94" name="Google Shape;94;p15"/>
          <p:cNvSpPr/>
          <p:nvPr/>
        </p:nvSpPr>
        <p:spPr>
          <a:xfrm>
            <a:off x="3440475" y="3455425"/>
            <a:ext cx="1470600" cy="1169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Espacios de contemplación y </a:t>
            </a:r>
            <a:r>
              <a:rPr lang="es" sz="1000"/>
              <a:t>esparcimiento. La recreación como parte de la educación y el humanismo.</a:t>
            </a:r>
            <a:endParaRPr sz="1000"/>
          </a:p>
        </p:txBody>
      </p:sp>
      <p:sp>
        <p:nvSpPr>
          <p:cNvPr id="95" name="Google Shape;95;p15"/>
          <p:cNvSpPr/>
          <p:nvPr/>
        </p:nvSpPr>
        <p:spPr>
          <a:xfrm>
            <a:off x="4448525" y="1416275"/>
            <a:ext cx="1470600" cy="901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chemeClr val="dk1"/>
                </a:solidFill>
              </a:rPr>
              <a:t>Surgen nuevas visiones del tiempo libre gracias a la secularización.</a:t>
            </a:r>
            <a:endParaRPr sz="1000"/>
          </a:p>
        </p:txBody>
      </p:sp>
      <p:sp>
        <p:nvSpPr>
          <p:cNvPr id="96" name="Google Shape;96;p15"/>
          <p:cNvSpPr/>
          <p:nvPr/>
        </p:nvSpPr>
        <p:spPr>
          <a:xfrm>
            <a:off x="7447075" y="3455450"/>
            <a:ext cx="1470600" cy="768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Auge de la tecnología. Retos y oportunidades.</a:t>
            </a:r>
            <a:endParaRPr sz="1000"/>
          </a:p>
        </p:txBody>
      </p:sp>
      <p:sp>
        <p:nvSpPr>
          <p:cNvPr id="97" name="Google Shape;97;p15"/>
          <p:cNvSpPr/>
          <p:nvPr/>
        </p:nvSpPr>
        <p:spPr>
          <a:xfrm>
            <a:off x="5443775" y="3478950"/>
            <a:ext cx="1470600" cy="1058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FF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La industrialización da paso a luchas por el derecho al ocio. Un campo organizado en el sector social.</a:t>
            </a:r>
            <a:endParaRPr sz="1000"/>
          </a:p>
        </p:txBody>
      </p:sp>
      <p:cxnSp>
        <p:nvCxnSpPr>
          <p:cNvPr id="98" name="Google Shape;98;p15"/>
          <p:cNvCxnSpPr>
            <a:stCxn id="91" idx="2"/>
            <a:endCxn id="81" idx="0"/>
          </p:cNvCxnSpPr>
          <p:nvPr/>
        </p:nvCxnSpPr>
        <p:spPr>
          <a:xfrm>
            <a:off x="986425" y="2320852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FFAB4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" name="Google Shape;99;p15"/>
          <p:cNvCxnSpPr/>
          <p:nvPr/>
        </p:nvCxnSpPr>
        <p:spPr>
          <a:xfrm>
            <a:off x="2077100" y="3272588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" name="Google Shape;100;p15"/>
          <p:cNvCxnSpPr/>
          <p:nvPr/>
        </p:nvCxnSpPr>
        <p:spPr>
          <a:xfrm>
            <a:off x="3126450" y="2320863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1" name="Google Shape;101;p15"/>
          <p:cNvCxnSpPr/>
          <p:nvPr/>
        </p:nvCxnSpPr>
        <p:spPr>
          <a:xfrm>
            <a:off x="4175775" y="3244938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" name="Google Shape;102;p15"/>
          <p:cNvCxnSpPr/>
          <p:nvPr/>
        </p:nvCxnSpPr>
        <p:spPr>
          <a:xfrm>
            <a:off x="5183800" y="2320863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" name="Google Shape;103;p15"/>
          <p:cNvCxnSpPr/>
          <p:nvPr/>
        </p:nvCxnSpPr>
        <p:spPr>
          <a:xfrm>
            <a:off x="6179075" y="3284425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" name="Google Shape;104;p15"/>
          <p:cNvCxnSpPr/>
          <p:nvPr/>
        </p:nvCxnSpPr>
        <p:spPr>
          <a:xfrm>
            <a:off x="7174350" y="2320838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B7FF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5" name="Google Shape;105;p15"/>
          <p:cNvCxnSpPr/>
          <p:nvPr/>
        </p:nvCxnSpPr>
        <p:spPr>
          <a:xfrm>
            <a:off x="8169625" y="3284425"/>
            <a:ext cx="0" cy="182700"/>
          </a:xfrm>
          <a:prstGeom prst="straightConnector1">
            <a:avLst/>
          </a:prstGeom>
          <a:noFill/>
          <a:ln cap="flat" cmpd="sng" w="28575">
            <a:solidFill>
              <a:srgbClr val="9900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" name="Google Shape;106;p15"/>
          <p:cNvSpPr/>
          <p:nvPr/>
        </p:nvSpPr>
        <p:spPr>
          <a:xfrm>
            <a:off x="6439050" y="1551950"/>
            <a:ext cx="1470600" cy="768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B7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Recreación planificada y dirigida a un público amplio.</a:t>
            </a:r>
            <a:endParaRPr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0" y="457650"/>
            <a:ext cx="3730200" cy="572700"/>
          </a:xfrm>
          <a:prstGeom prst="rect">
            <a:avLst/>
          </a:prstGeom>
          <a:solidFill>
            <a:srgbClr val="00FFBC">
              <a:alpha val="35630"/>
            </a:srgbClr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</a:t>
            </a:r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1006875" y="1497800"/>
            <a:ext cx="2874600" cy="1744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 Mesa (2004) menciona la recreación como un concepto complejo y polisémico, con múltiples interpretaciones según diversos enfoques ideológicos, políticos y religiosos en distintos contextos sociales y épocas. (Montoya, D., &amp; Zamudio, C. 2023. P. 36)</a:t>
            </a:r>
            <a:endParaRPr sz="1200"/>
          </a:p>
        </p:txBody>
      </p:sp>
      <p:sp>
        <p:nvSpPr>
          <p:cNvPr id="113" name="Google Shape;113;p16"/>
          <p:cNvSpPr/>
          <p:nvPr/>
        </p:nvSpPr>
        <p:spPr>
          <a:xfrm>
            <a:off x="4922250" y="1167850"/>
            <a:ext cx="3012300" cy="1055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Está vinculada a diversas prácticas culturales y se asocia con términos como ocio, hobbies, tiempo libre, juego, deporte y arte. (Velasco, J. 2012. P. 31)</a:t>
            </a:r>
            <a:endParaRPr sz="1200"/>
          </a:p>
        </p:txBody>
      </p:sp>
      <p:sp>
        <p:nvSpPr>
          <p:cNvPr id="114" name="Google Shape;114;p16"/>
          <p:cNvSpPr/>
          <p:nvPr/>
        </p:nvSpPr>
        <p:spPr>
          <a:xfrm>
            <a:off x="4922250" y="2370050"/>
            <a:ext cx="3012300" cy="1166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Para Mesa (1998) la Recreación es una actividad general que se manifiesta en la dimensión sociocultural desde distintas prácticas o actividades recreativas. (Montoya, D., &amp; Zamudio, C. 2023. P. 37, 38)</a:t>
            </a:r>
            <a:endParaRPr sz="1200"/>
          </a:p>
        </p:txBody>
      </p:sp>
      <p:sp>
        <p:nvSpPr>
          <p:cNvPr id="115" name="Google Shape;115;p16"/>
          <p:cNvSpPr/>
          <p:nvPr/>
        </p:nvSpPr>
        <p:spPr>
          <a:xfrm>
            <a:off x="5272500" y="3683550"/>
            <a:ext cx="2311800" cy="1055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Mediante la mediación semiótica, permite a los individuos aprender sobre sí mismos y su cultura, creando nuevos significados.</a:t>
            </a:r>
            <a:endParaRPr sz="1200"/>
          </a:p>
        </p:txBody>
      </p:sp>
      <p:cxnSp>
        <p:nvCxnSpPr>
          <p:cNvPr id="116" name="Google Shape;116;p16"/>
          <p:cNvCxnSpPr>
            <a:stCxn id="112" idx="3"/>
            <a:endCxn id="113" idx="1"/>
          </p:cNvCxnSpPr>
          <p:nvPr/>
        </p:nvCxnSpPr>
        <p:spPr>
          <a:xfrm flipH="1" rot="10800000">
            <a:off x="3881475" y="1695350"/>
            <a:ext cx="1040700" cy="67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7" name="Google Shape;117;p16"/>
          <p:cNvCxnSpPr>
            <a:stCxn id="112" idx="3"/>
            <a:endCxn id="114" idx="1"/>
          </p:cNvCxnSpPr>
          <p:nvPr/>
        </p:nvCxnSpPr>
        <p:spPr>
          <a:xfrm>
            <a:off x="3881475" y="2370050"/>
            <a:ext cx="1040700" cy="58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" name="Google Shape;118;p16"/>
          <p:cNvCxnSpPr>
            <a:stCxn id="114" idx="2"/>
            <a:endCxn id="115" idx="0"/>
          </p:cNvCxnSpPr>
          <p:nvPr/>
        </p:nvCxnSpPr>
        <p:spPr>
          <a:xfrm>
            <a:off x="6428400" y="3536450"/>
            <a:ext cx="0" cy="14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9" name="Google Shape;119;p16"/>
          <p:cNvSpPr/>
          <p:nvPr/>
        </p:nvSpPr>
        <p:spPr>
          <a:xfrm>
            <a:off x="767325" y="3709750"/>
            <a:ext cx="3353700" cy="1055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“la recreación, es una actividad compleja y diversa que para ser explicada requiere de las construcciones teóricas y metodológicas aportadas por otras disciplinas.” 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(Mesa, G. 1999. p. 1)</a:t>
            </a:r>
            <a:endParaRPr sz="1200"/>
          </a:p>
        </p:txBody>
      </p:sp>
      <p:cxnSp>
        <p:nvCxnSpPr>
          <p:cNvPr id="120" name="Google Shape;120;p16"/>
          <p:cNvCxnSpPr>
            <a:stCxn id="112" idx="2"/>
            <a:endCxn id="119" idx="0"/>
          </p:cNvCxnSpPr>
          <p:nvPr/>
        </p:nvCxnSpPr>
        <p:spPr>
          <a:xfrm>
            <a:off x="2444175" y="3242300"/>
            <a:ext cx="0" cy="4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/>
          <p:nvPr/>
        </p:nvSpPr>
        <p:spPr>
          <a:xfrm>
            <a:off x="389600" y="1730475"/>
            <a:ext cx="2244000" cy="125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Al ser la Recreación un concepto amplio, se aborda desde tres dimensiones, según el enfoque sociohistórico de Vygotsky.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 (Velasco, J. 2012. P. 33)</a:t>
            </a:r>
            <a:endParaRPr sz="1200"/>
          </a:p>
        </p:txBody>
      </p:sp>
      <p:sp>
        <p:nvSpPr>
          <p:cNvPr id="126" name="Google Shape;126;p17"/>
          <p:cNvSpPr/>
          <p:nvPr/>
        </p:nvSpPr>
        <p:spPr>
          <a:xfrm>
            <a:off x="3481550" y="3105125"/>
            <a:ext cx="2467500" cy="198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/>
              <a:t>Actividad interna y lenguajes lúdico-creativos:</a:t>
            </a:r>
            <a:r>
              <a:rPr lang="es" sz="1200"/>
              <a:t> Lo que la persona apropia. A través de mediaciones sociales y semióticas (como el lenguaje y la creatividad), las funciones internas (memoria, imaginación, etc.) se desarrollan a partir de la interacción social.</a:t>
            </a:r>
            <a:endParaRPr sz="1200"/>
          </a:p>
        </p:txBody>
      </p:sp>
      <p:sp>
        <p:nvSpPr>
          <p:cNvPr id="127" name="Google Shape;127;p17"/>
          <p:cNvSpPr/>
          <p:nvPr/>
        </p:nvSpPr>
        <p:spPr>
          <a:xfrm>
            <a:off x="3481550" y="1802175"/>
            <a:ext cx="2467500" cy="1109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/>
              <a:t>Recreación dirigida o pedagógica:</a:t>
            </a:r>
            <a:r>
              <a:rPr lang="es" sz="1200"/>
              <a:t> Involucra la interacción entre un recreador y los participantes con el objetivo de enseñar y provocar cambios. </a:t>
            </a:r>
            <a:endParaRPr sz="1200"/>
          </a:p>
        </p:txBody>
      </p:sp>
      <p:sp>
        <p:nvSpPr>
          <p:cNvPr id="128" name="Google Shape;128;p17"/>
          <p:cNvSpPr/>
          <p:nvPr/>
        </p:nvSpPr>
        <p:spPr>
          <a:xfrm>
            <a:off x="3481550" y="417325"/>
            <a:ext cx="2467500" cy="1191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/>
              <a:t>Recreación como actividad social general:</a:t>
            </a:r>
            <a:r>
              <a:rPr lang="es" sz="1200"/>
              <a:t> Representa una actividad culturalmente construida que complementa la educación y el trabajo.</a:t>
            </a:r>
            <a:endParaRPr sz="1200"/>
          </a:p>
        </p:txBody>
      </p:sp>
      <p:sp>
        <p:nvSpPr>
          <p:cNvPr id="129" name="Google Shape;129;p17"/>
          <p:cNvSpPr/>
          <p:nvPr/>
        </p:nvSpPr>
        <p:spPr>
          <a:xfrm>
            <a:off x="6571400" y="592225"/>
            <a:ext cx="1790100" cy="841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Abarca lo contemplativo, lo festivo, lo lúdico y los lenguajes creativos.</a:t>
            </a:r>
            <a:endParaRPr sz="1200"/>
          </a:p>
        </p:txBody>
      </p:sp>
      <p:sp>
        <p:nvSpPr>
          <p:cNvPr id="130" name="Google Shape;130;p17"/>
          <p:cNvSpPr/>
          <p:nvPr/>
        </p:nvSpPr>
        <p:spPr>
          <a:xfrm>
            <a:off x="6186500" y="1509375"/>
            <a:ext cx="2559900" cy="1695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Aquí, la recreación actúa como un p</a:t>
            </a:r>
            <a:r>
              <a:rPr lang="es" sz="1200"/>
              <a:t>roceso educativo mediante mecanismos de influencia educativa, como la transferencia de responsabilidad y la construcción de significados compartidos. Planteando que la dinámica educativa se basa en la interacción de tres elementos.</a:t>
            </a:r>
            <a:endParaRPr/>
          </a:p>
        </p:txBody>
      </p:sp>
      <p:sp>
        <p:nvSpPr>
          <p:cNvPr id="131" name="Google Shape;131;p17"/>
          <p:cNvSpPr/>
          <p:nvPr/>
        </p:nvSpPr>
        <p:spPr>
          <a:xfrm>
            <a:off x="6344450" y="3436625"/>
            <a:ext cx="2244000" cy="1032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Ay</a:t>
            </a:r>
            <a:r>
              <a:rPr lang="es" sz="1200"/>
              <a:t>uda a los participantes a interiorizar. nuevos significados y transformarlos en aprendizajes personales.</a:t>
            </a:r>
            <a:endParaRPr sz="1200"/>
          </a:p>
        </p:txBody>
      </p:sp>
      <p:cxnSp>
        <p:nvCxnSpPr>
          <p:cNvPr id="132" name="Google Shape;132;p17"/>
          <p:cNvCxnSpPr>
            <a:stCxn id="125" idx="3"/>
            <a:endCxn id="128" idx="1"/>
          </p:cNvCxnSpPr>
          <p:nvPr/>
        </p:nvCxnSpPr>
        <p:spPr>
          <a:xfrm flipH="1" rot="10800000">
            <a:off x="2633600" y="1012875"/>
            <a:ext cx="848100" cy="134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3" name="Google Shape;133;p17"/>
          <p:cNvCxnSpPr>
            <a:stCxn id="125" idx="3"/>
            <a:endCxn id="127" idx="1"/>
          </p:cNvCxnSpPr>
          <p:nvPr/>
        </p:nvCxnSpPr>
        <p:spPr>
          <a:xfrm>
            <a:off x="2633600" y="2356875"/>
            <a:ext cx="848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4" name="Google Shape;134;p17"/>
          <p:cNvCxnSpPr>
            <a:stCxn id="125" idx="3"/>
            <a:endCxn id="126" idx="1"/>
          </p:cNvCxnSpPr>
          <p:nvPr/>
        </p:nvCxnSpPr>
        <p:spPr>
          <a:xfrm>
            <a:off x="2633600" y="2356875"/>
            <a:ext cx="848100" cy="173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5" name="Google Shape;135;p17"/>
          <p:cNvCxnSpPr>
            <a:stCxn id="128" idx="3"/>
            <a:endCxn id="129" idx="1"/>
          </p:cNvCxnSpPr>
          <p:nvPr/>
        </p:nvCxnSpPr>
        <p:spPr>
          <a:xfrm>
            <a:off x="5949050" y="1012975"/>
            <a:ext cx="622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" name="Google Shape;136;p17"/>
          <p:cNvCxnSpPr>
            <a:stCxn id="127" idx="3"/>
            <a:endCxn id="130" idx="1"/>
          </p:cNvCxnSpPr>
          <p:nvPr/>
        </p:nvCxnSpPr>
        <p:spPr>
          <a:xfrm>
            <a:off x="5949050" y="2356875"/>
            <a:ext cx="237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7" name="Google Shape;137;p17"/>
          <p:cNvCxnSpPr>
            <a:stCxn id="126" idx="3"/>
            <a:endCxn id="131" idx="1"/>
          </p:cNvCxnSpPr>
          <p:nvPr/>
        </p:nvCxnSpPr>
        <p:spPr>
          <a:xfrm flipH="1" rot="10800000">
            <a:off x="5949050" y="3952625"/>
            <a:ext cx="395400" cy="14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8" name="Google Shape;138;p17"/>
          <p:cNvSpPr/>
          <p:nvPr/>
        </p:nvSpPr>
        <p:spPr>
          <a:xfrm>
            <a:off x="3301700" y="276975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A</a:t>
            </a:r>
            <a:endParaRPr b="1"/>
          </a:p>
        </p:txBody>
      </p:sp>
      <p:sp>
        <p:nvSpPr>
          <p:cNvPr id="139" name="Google Shape;139;p17"/>
          <p:cNvSpPr/>
          <p:nvPr/>
        </p:nvSpPr>
        <p:spPr>
          <a:xfrm>
            <a:off x="3301700" y="1691050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B</a:t>
            </a:r>
            <a:endParaRPr b="1"/>
          </a:p>
        </p:txBody>
      </p:sp>
      <p:sp>
        <p:nvSpPr>
          <p:cNvPr id="140" name="Google Shape;140;p17"/>
          <p:cNvSpPr/>
          <p:nvPr/>
        </p:nvSpPr>
        <p:spPr>
          <a:xfrm>
            <a:off x="3301700" y="2946675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C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type="title"/>
          </p:nvPr>
        </p:nvSpPr>
        <p:spPr>
          <a:xfrm>
            <a:off x="0" y="457650"/>
            <a:ext cx="3730200" cy="572700"/>
          </a:xfrm>
          <a:prstGeom prst="rect">
            <a:avLst/>
          </a:prstGeom>
          <a:solidFill>
            <a:srgbClr val="00FFBC">
              <a:alpha val="35630"/>
            </a:srgbClr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Recreación Guiada</a:t>
            </a: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290075" y="2866625"/>
            <a:ext cx="2672400" cy="1611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Práctica educativa que promueve procesos guiados y mediados por agentes educativos (recreadores y recreandos) y por mediaciones semióticas (lenguajes lúdicos creativos).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/>
              <a:t>(Tovar, S., &amp; Jiménez, W. 2009. p 45)</a:t>
            </a:r>
            <a:endParaRPr sz="1100"/>
          </a:p>
        </p:txBody>
      </p:sp>
      <p:sp>
        <p:nvSpPr>
          <p:cNvPr id="147" name="Google Shape;147;p18"/>
          <p:cNvSpPr/>
          <p:nvPr/>
        </p:nvSpPr>
        <p:spPr>
          <a:xfrm>
            <a:off x="3162150" y="2866625"/>
            <a:ext cx="2819700" cy="1250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Mesa (2011) plantea la recreación dirigida como proceso pedagógico que, a través de elementos culturales y el desarrollo de la imaginación, busca enseñar y transformar individual y socialmente.</a:t>
            </a:r>
            <a:endParaRPr sz="1200"/>
          </a:p>
        </p:txBody>
      </p:sp>
      <p:sp>
        <p:nvSpPr>
          <p:cNvPr id="148" name="Google Shape;148;p18"/>
          <p:cNvSpPr/>
          <p:nvPr/>
        </p:nvSpPr>
        <p:spPr>
          <a:xfrm>
            <a:off x="1287300" y="1267088"/>
            <a:ext cx="65694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dirigida se encuentra en el marco de la influencia educativa.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(Modelo, basado en la teoría sociocultural de Vygotsky y la teoría de la actividad de Leontiev)</a:t>
            </a:r>
            <a:endParaRPr sz="1200"/>
          </a:p>
        </p:txBody>
      </p:sp>
      <p:sp>
        <p:nvSpPr>
          <p:cNvPr id="149" name="Google Shape;149;p18"/>
          <p:cNvSpPr/>
          <p:nvPr/>
        </p:nvSpPr>
        <p:spPr>
          <a:xfrm>
            <a:off x="2469900" y="1822650"/>
            <a:ext cx="4204200" cy="678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Facilita entender cómo la interacción entre recreadores y recreandos en un contexto específico promueve el aprendizaje y la construcción de significado.</a:t>
            </a:r>
            <a:r>
              <a:rPr lang="es" sz="1200"/>
              <a:t>(Mesa 1997)</a:t>
            </a:r>
            <a:endParaRPr sz="1200"/>
          </a:p>
        </p:txBody>
      </p:sp>
      <p:sp>
        <p:nvSpPr>
          <p:cNvPr id="150" name="Google Shape;150;p18"/>
          <p:cNvSpPr/>
          <p:nvPr/>
        </p:nvSpPr>
        <p:spPr>
          <a:xfrm>
            <a:off x="6181525" y="2866625"/>
            <a:ext cx="2622000" cy="73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recreación dirigida, a diferencia de la educación escolar, ocurre en contextos no escolares.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(Mesa, G. 2008. p. 2)</a:t>
            </a:r>
            <a:endParaRPr sz="1200"/>
          </a:p>
        </p:txBody>
      </p:sp>
      <p:sp>
        <p:nvSpPr>
          <p:cNvPr id="151" name="Google Shape;151;p18"/>
          <p:cNvSpPr/>
          <p:nvPr/>
        </p:nvSpPr>
        <p:spPr>
          <a:xfrm>
            <a:off x="6132025" y="3731625"/>
            <a:ext cx="2721000" cy="852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 término “dirigida o guiada” indica la presencia de un "otro" que facilita el aprendizaje participativo y creativo en la organización.</a:t>
            </a:r>
            <a:endParaRPr sz="1200"/>
          </a:p>
        </p:txBody>
      </p:sp>
      <p:cxnSp>
        <p:nvCxnSpPr>
          <p:cNvPr id="152" name="Google Shape;152;p18"/>
          <p:cNvCxnSpPr>
            <a:stCxn id="148" idx="2"/>
            <a:endCxn id="149" idx="0"/>
          </p:cNvCxnSpPr>
          <p:nvPr/>
        </p:nvCxnSpPr>
        <p:spPr>
          <a:xfrm>
            <a:off x="4572000" y="1724588"/>
            <a:ext cx="0" cy="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" name="Google Shape;153;p18"/>
          <p:cNvCxnSpPr>
            <a:stCxn id="149" idx="2"/>
            <a:endCxn id="147" idx="0"/>
          </p:cNvCxnSpPr>
          <p:nvPr/>
        </p:nvCxnSpPr>
        <p:spPr>
          <a:xfrm>
            <a:off x="4572000" y="2500950"/>
            <a:ext cx="0" cy="36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" name="Google Shape;154;p18"/>
          <p:cNvCxnSpPr/>
          <p:nvPr/>
        </p:nvCxnSpPr>
        <p:spPr>
          <a:xfrm>
            <a:off x="1637625" y="2591925"/>
            <a:ext cx="5896800" cy="2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18"/>
          <p:cNvCxnSpPr>
            <a:endCxn id="146" idx="0"/>
          </p:cNvCxnSpPr>
          <p:nvPr/>
        </p:nvCxnSpPr>
        <p:spPr>
          <a:xfrm flipH="1">
            <a:off x="1626275" y="2579225"/>
            <a:ext cx="11400" cy="28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6" name="Google Shape;156;p18"/>
          <p:cNvCxnSpPr>
            <a:endCxn id="150" idx="0"/>
          </p:cNvCxnSpPr>
          <p:nvPr/>
        </p:nvCxnSpPr>
        <p:spPr>
          <a:xfrm>
            <a:off x="7487125" y="2617025"/>
            <a:ext cx="5400" cy="24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>
            <p:ph type="title"/>
          </p:nvPr>
        </p:nvSpPr>
        <p:spPr>
          <a:xfrm>
            <a:off x="0" y="457650"/>
            <a:ext cx="3730200" cy="572700"/>
          </a:xfrm>
          <a:prstGeom prst="rect">
            <a:avLst/>
          </a:prstGeom>
          <a:solidFill>
            <a:srgbClr val="00FFBC">
              <a:alpha val="35630"/>
            </a:srgbClr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Metodología</a:t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1287300" y="1468788"/>
            <a:ext cx="65694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Al fundamentarse la </a:t>
            </a:r>
            <a:r>
              <a:rPr lang="es" sz="1200"/>
              <a:t>recreación</a:t>
            </a:r>
            <a:r>
              <a:rPr lang="es" sz="1200"/>
              <a:t> dirigida en la en modelos como influencia educativa se rige mediante dos metodologías de intervención.</a:t>
            </a:r>
            <a:endParaRPr sz="1200"/>
          </a:p>
        </p:txBody>
      </p:sp>
      <p:sp>
        <p:nvSpPr>
          <p:cNvPr id="163" name="Google Shape;163;p19"/>
          <p:cNvSpPr/>
          <p:nvPr/>
        </p:nvSpPr>
        <p:spPr>
          <a:xfrm>
            <a:off x="1287300" y="2364750"/>
            <a:ext cx="24267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Secuencia de Actividad Recreativa (SAR) </a:t>
            </a:r>
            <a:endParaRPr sz="1200"/>
          </a:p>
        </p:txBody>
      </p:sp>
      <p:sp>
        <p:nvSpPr>
          <p:cNvPr id="164" name="Google Shape;164;p19"/>
          <p:cNvSpPr/>
          <p:nvPr/>
        </p:nvSpPr>
        <p:spPr>
          <a:xfrm>
            <a:off x="5430000" y="2364750"/>
            <a:ext cx="24267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Secuencia </a:t>
            </a:r>
            <a:r>
              <a:rPr lang="es" sz="1200"/>
              <a:t>de Actividad Recreativa Intensiva (SARI)</a:t>
            </a:r>
            <a:endParaRPr sz="1200"/>
          </a:p>
        </p:txBody>
      </p:sp>
      <p:sp>
        <p:nvSpPr>
          <p:cNvPr id="165" name="Google Shape;165;p19"/>
          <p:cNvSpPr/>
          <p:nvPr/>
        </p:nvSpPr>
        <p:spPr>
          <a:xfrm>
            <a:off x="2860800" y="3260700"/>
            <a:ext cx="3422400" cy="1145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Mesa (2010) destaca dos recursos pedagógicos: preguntas generadoras y problemas pedagógicos, que fomentan la dinámica activa entre recreador y recreandos, conectando lo individual y lo grupal.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</a:rPr>
              <a:t>(Velasco, J. 2012. P. 38)</a:t>
            </a:r>
            <a:endParaRPr sz="1200"/>
          </a:p>
        </p:txBody>
      </p:sp>
      <p:cxnSp>
        <p:nvCxnSpPr>
          <p:cNvPr id="166" name="Google Shape;166;p19"/>
          <p:cNvCxnSpPr>
            <a:stCxn id="162" idx="2"/>
            <a:endCxn id="164" idx="0"/>
          </p:cNvCxnSpPr>
          <p:nvPr/>
        </p:nvCxnSpPr>
        <p:spPr>
          <a:xfrm>
            <a:off x="4572000" y="1926288"/>
            <a:ext cx="2071500" cy="43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" name="Google Shape;167;p19"/>
          <p:cNvCxnSpPr>
            <a:stCxn id="162" idx="2"/>
            <a:endCxn id="163" idx="0"/>
          </p:cNvCxnSpPr>
          <p:nvPr/>
        </p:nvCxnSpPr>
        <p:spPr>
          <a:xfrm flipH="1">
            <a:off x="2500800" y="1926288"/>
            <a:ext cx="2071200" cy="43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" name="Google Shape;168;p19"/>
          <p:cNvSpPr/>
          <p:nvPr/>
        </p:nvSpPr>
        <p:spPr>
          <a:xfrm>
            <a:off x="1196400" y="2155650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1</a:t>
            </a:r>
            <a:endParaRPr b="1"/>
          </a:p>
        </p:txBody>
      </p:sp>
      <p:sp>
        <p:nvSpPr>
          <p:cNvPr id="169" name="Google Shape;169;p19"/>
          <p:cNvSpPr/>
          <p:nvPr/>
        </p:nvSpPr>
        <p:spPr>
          <a:xfrm>
            <a:off x="5282050" y="2155650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2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/>
          <p:nvPr/>
        </p:nvSpPr>
        <p:spPr>
          <a:xfrm>
            <a:off x="3358650" y="385525"/>
            <a:ext cx="24267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Secuencia de Actividad Recreativa (SAR) </a:t>
            </a:r>
            <a:endParaRPr sz="1200"/>
          </a:p>
        </p:txBody>
      </p:sp>
      <p:sp>
        <p:nvSpPr>
          <p:cNvPr id="175" name="Google Shape;175;p20"/>
          <p:cNvSpPr/>
          <p:nvPr/>
        </p:nvSpPr>
        <p:spPr>
          <a:xfrm>
            <a:off x="2483550" y="1016513"/>
            <a:ext cx="4176900" cy="980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Modelo de intervención que funciona como una matriz flexible y abierta la cual se regula por los ritmos de los participantes, recreador/recreandos y los cambios durante su desarrollo (Mesa &amp; Manzano, 2009). 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(Velasco, J. 2012. P. 40)</a:t>
            </a:r>
            <a:endParaRPr sz="1200"/>
          </a:p>
        </p:txBody>
      </p:sp>
      <p:sp>
        <p:nvSpPr>
          <p:cNvPr id="176" name="Google Shape;176;p20"/>
          <p:cNvSpPr/>
          <p:nvPr/>
        </p:nvSpPr>
        <p:spPr>
          <a:xfrm>
            <a:off x="3163050" y="125975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1</a:t>
            </a:r>
            <a:endParaRPr b="1"/>
          </a:p>
        </p:txBody>
      </p:sp>
      <p:sp>
        <p:nvSpPr>
          <p:cNvPr id="177" name="Google Shape;177;p20"/>
          <p:cNvSpPr/>
          <p:nvPr/>
        </p:nvSpPr>
        <p:spPr>
          <a:xfrm>
            <a:off x="3420450" y="2248950"/>
            <a:ext cx="23031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Propone tres ciclos generales</a:t>
            </a:r>
            <a:endParaRPr sz="1200"/>
          </a:p>
        </p:txBody>
      </p:sp>
      <p:sp>
        <p:nvSpPr>
          <p:cNvPr id="178" name="Google Shape;178;p20"/>
          <p:cNvSpPr/>
          <p:nvPr/>
        </p:nvSpPr>
        <p:spPr>
          <a:xfrm>
            <a:off x="859950" y="2883838"/>
            <a:ext cx="23031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ctr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s" sz="1200"/>
              <a:t>Diagnóstico global</a:t>
            </a:r>
            <a:endParaRPr sz="1200"/>
          </a:p>
        </p:txBody>
      </p:sp>
      <p:sp>
        <p:nvSpPr>
          <p:cNvPr id="179" name="Google Shape;179;p20"/>
          <p:cNvSpPr/>
          <p:nvPr/>
        </p:nvSpPr>
        <p:spPr>
          <a:xfrm>
            <a:off x="3420450" y="2883850"/>
            <a:ext cx="23031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2. </a:t>
            </a:r>
            <a:r>
              <a:rPr lang="es" sz="1200"/>
              <a:t>Diseño global del proyecto de intervención </a:t>
            </a:r>
            <a:endParaRPr sz="1200"/>
          </a:p>
        </p:txBody>
      </p:sp>
      <p:sp>
        <p:nvSpPr>
          <p:cNvPr id="180" name="Google Shape;180;p20"/>
          <p:cNvSpPr/>
          <p:nvPr/>
        </p:nvSpPr>
        <p:spPr>
          <a:xfrm>
            <a:off x="5980950" y="2883850"/>
            <a:ext cx="23031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3. </a:t>
            </a:r>
            <a:r>
              <a:rPr lang="es" sz="1200"/>
              <a:t>Evaluación institucional</a:t>
            </a:r>
            <a:endParaRPr sz="1200"/>
          </a:p>
        </p:txBody>
      </p:sp>
      <p:sp>
        <p:nvSpPr>
          <p:cNvPr id="181" name="Google Shape;181;p20"/>
          <p:cNvSpPr/>
          <p:nvPr/>
        </p:nvSpPr>
        <p:spPr>
          <a:xfrm>
            <a:off x="825300" y="3513525"/>
            <a:ext cx="2372400" cy="1172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/>
              <a:t>A. </a:t>
            </a:r>
            <a:r>
              <a:rPr lang="es" sz="1100"/>
              <a:t>el reconocimiento de la institución donde se realizará el proyecto.</a:t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</a:rPr>
              <a:t>B. convocatoria y reconocimiento de la población objeto de intervención.</a:t>
            </a:r>
            <a:endParaRPr sz="1100"/>
          </a:p>
        </p:txBody>
      </p:sp>
      <p:sp>
        <p:nvSpPr>
          <p:cNvPr id="182" name="Google Shape;182;p20"/>
          <p:cNvSpPr/>
          <p:nvPr/>
        </p:nvSpPr>
        <p:spPr>
          <a:xfrm>
            <a:off x="3385800" y="3513525"/>
            <a:ext cx="2372400" cy="139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Busca proponer un proyecto comunitario mediado por la recreación, comenzando con un diagnóstico preliminar que incluye la revisión de documentos, entrevistas y observación del sitio.</a:t>
            </a:r>
            <a:endParaRPr sz="1200"/>
          </a:p>
        </p:txBody>
      </p:sp>
      <p:cxnSp>
        <p:nvCxnSpPr>
          <p:cNvPr id="183" name="Google Shape;183;p20"/>
          <p:cNvCxnSpPr>
            <a:stCxn id="174" idx="2"/>
            <a:endCxn id="175" idx="0"/>
          </p:cNvCxnSpPr>
          <p:nvPr/>
        </p:nvCxnSpPr>
        <p:spPr>
          <a:xfrm>
            <a:off x="4572000" y="843025"/>
            <a:ext cx="0" cy="17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20"/>
          <p:cNvCxnSpPr>
            <a:stCxn id="175" idx="2"/>
            <a:endCxn id="177" idx="0"/>
          </p:cNvCxnSpPr>
          <p:nvPr/>
        </p:nvCxnSpPr>
        <p:spPr>
          <a:xfrm>
            <a:off x="4572000" y="1996613"/>
            <a:ext cx="0" cy="25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5" name="Google Shape;185;p20"/>
          <p:cNvCxnSpPr>
            <a:stCxn id="177" idx="2"/>
            <a:endCxn id="179" idx="0"/>
          </p:cNvCxnSpPr>
          <p:nvPr/>
        </p:nvCxnSpPr>
        <p:spPr>
          <a:xfrm>
            <a:off x="4572000" y="2571750"/>
            <a:ext cx="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6" name="Google Shape;186;p20"/>
          <p:cNvCxnSpPr>
            <a:stCxn id="177" idx="2"/>
            <a:endCxn id="180" idx="0"/>
          </p:cNvCxnSpPr>
          <p:nvPr/>
        </p:nvCxnSpPr>
        <p:spPr>
          <a:xfrm>
            <a:off x="4572000" y="2571750"/>
            <a:ext cx="25605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7" name="Google Shape;187;p20"/>
          <p:cNvCxnSpPr>
            <a:stCxn id="177" idx="2"/>
            <a:endCxn id="178" idx="0"/>
          </p:cNvCxnSpPr>
          <p:nvPr/>
        </p:nvCxnSpPr>
        <p:spPr>
          <a:xfrm flipH="1">
            <a:off x="2011500" y="2571750"/>
            <a:ext cx="25605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20"/>
          <p:cNvCxnSpPr>
            <a:stCxn id="178" idx="2"/>
            <a:endCxn id="181" idx="0"/>
          </p:cNvCxnSpPr>
          <p:nvPr/>
        </p:nvCxnSpPr>
        <p:spPr>
          <a:xfrm>
            <a:off x="2011500" y="3206638"/>
            <a:ext cx="0" cy="30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20"/>
          <p:cNvCxnSpPr>
            <a:stCxn id="179" idx="2"/>
            <a:endCxn id="182" idx="0"/>
          </p:cNvCxnSpPr>
          <p:nvPr/>
        </p:nvCxnSpPr>
        <p:spPr>
          <a:xfrm>
            <a:off x="4572000" y="3341350"/>
            <a:ext cx="0" cy="17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1"/>
          <p:cNvSpPr/>
          <p:nvPr/>
        </p:nvSpPr>
        <p:spPr>
          <a:xfrm>
            <a:off x="2518500" y="1242775"/>
            <a:ext cx="4107000" cy="1122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Surge de experiencias de Recreación Dirigida con tiempo limitado y muchos participantes. Es un "micro-proceso" que requiere planificación precisa y va más allá de juegos simples, buscando fomentar el pensamiento reflexivo en los participantes.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 (Velasco, J. 2012. P. 46)</a:t>
            </a:r>
            <a:endParaRPr sz="1200"/>
          </a:p>
        </p:txBody>
      </p:sp>
      <p:sp>
        <p:nvSpPr>
          <p:cNvPr id="195" name="Google Shape;195;p21"/>
          <p:cNvSpPr/>
          <p:nvPr/>
        </p:nvSpPr>
        <p:spPr>
          <a:xfrm>
            <a:off x="3358650" y="473775"/>
            <a:ext cx="2426700" cy="457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Secuencia de Actividad Recreativa Intensiva (SARI)</a:t>
            </a:r>
            <a:endParaRPr sz="1200"/>
          </a:p>
        </p:txBody>
      </p:sp>
      <p:sp>
        <p:nvSpPr>
          <p:cNvPr id="196" name="Google Shape;196;p21"/>
          <p:cNvSpPr/>
          <p:nvPr/>
        </p:nvSpPr>
        <p:spPr>
          <a:xfrm>
            <a:off x="3208825" y="264675"/>
            <a:ext cx="395400" cy="416100"/>
          </a:xfrm>
          <a:prstGeom prst="ellipse">
            <a:avLst/>
          </a:prstGeom>
          <a:solidFill>
            <a:srgbClr val="00FFBC">
              <a:alpha val="568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2</a:t>
            </a:r>
            <a:endParaRPr b="1"/>
          </a:p>
        </p:txBody>
      </p:sp>
      <p:sp>
        <p:nvSpPr>
          <p:cNvPr id="197" name="Google Shape;197;p21"/>
          <p:cNvSpPr/>
          <p:nvPr/>
        </p:nvSpPr>
        <p:spPr>
          <a:xfrm>
            <a:off x="1148250" y="3206650"/>
            <a:ext cx="16098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Apertura</a:t>
            </a:r>
            <a:endParaRPr sz="1200"/>
          </a:p>
        </p:txBody>
      </p:sp>
      <p:sp>
        <p:nvSpPr>
          <p:cNvPr id="198" name="Google Shape;198;p21"/>
          <p:cNvSpPr/>
          <p:nvPr/>
        </p:nvSpPr>
        <p:spPr>
          <a:xfrm>
            <a:off x="2969400" y="2571750"/>
            <a:ext cx="32052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Los momentos clave de la SARI incluyen</a:t>
            </a:r>
            <a:endParaRPr sz="1200"/>
          </a:p>
        </p:txBody>
      </p:sp>
      <p:sp>
        <p:nvSpPr>
          <p:cNvPr id="199" name="Google Shape;199;p21"/>
          <p:cNvSpPr/>
          <p:nvPr/>
        </p:nvSpPr>
        <p:spPr>
          <a:xfrm>
            <a:off x="3016763" y="3206650"/>
            <a:ext cx="16098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Exploración</a:t>
            </a:r>
            <a:endParaRPr sz="1200"/>
          </a:p>
        </p:txBody>
      </p:sp>
      <p:sp>
        <p:nvSpPr>
          <p:cNvPr id="200" name="Google Shape;200;p21"/>
          <p:cNvSpPr/>
          <p:nvPr/>
        </p:nvSpPr>
        <p:spPr>
          <a:xfrm>
            <a:off x="4885300" y="3206650"/>
            <a:ext cx="1609800" cy="322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Negociación</a:t>
            </a:r>
            <a:endParaRPr sz="1200"/>
          </a:p>
        </p:txBody>
      </p:sp>
      <p:sp>
        <p:nvSpPr>
          <p:cNvPr id="201" name="Google Shape;201;p21"/>
          <p:cNvSpPr/>
          <p:nvPr/>
        </p:nvSpPr>
        <p:spPr>
          <a:xfrm>
            <a:off x="6753825" y="3206650"/>
            <a:ext cx="1609800" cy="416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00FFB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Socialización y evaluación</a:t>
            </a:r>
            <a:endParaRPr sz="1200"/>
          </a:p>
        </p:txBody>
      </p:sp>
      <p:cxnSp>
        <p:nvCxnSpPr>
          <p:cNvPr id="202" name="Google Shape;202;p21"/>
          <p:cNvCxnSpPr>
            <a:stCxn id="195" idx="2"/>
            <a:endCxn id="194" idx="0"/>
          </p:cNvCxnSpPr>
          <p:nvPr/>
        </p:nvCxnSpPr>
        <p:spPr>
          <a:xfrm>
            <a:off x="4572000" y="931275"/>
            <a:ext cx="0" cy="31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3" name="Google Shape;203;p21"/>
          <p:cNvCxnSpPr>
            <a:stCxn id="194" idx="2"/>
            <a:endCxn id="198" idx="0"/>
          </p:cNvCxnSpPr>
          <p:nvPr/>
        </p:nvCxnSpPr>
        <p:spPr>
          <a:xfrm>
            <a:off x="4572000" y="2365075"/>
            <a:ext cx="0" cy="20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4" name="Google Shape;204;p21"/>
          <p:cNvCxnSpPr>
            <a:stCxn id="198" idx="2"/>
            <a:endCxn id="197" idx="0"/>
          </p:cNvCxnSpPr>
          <p:nvPr/>
        </p:nvCxnSpPr>
        <p:spPr>
          <a:xfrm flipH="1">
            <a:off x="1953300" y="2894550"/>
            <a:ext cx="26187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5" name="Google Shape;205;p21"/>
          <p:cNvCxnSpPr>
            <a:stCxn id="198" idx="2"/>
            <a:endCxn id="201" idx="0"/>
          </p:cNvCxnSpPr>
          <p:nvPr/>
        </p:nvCxnSpPr>
        <p:spPr>
          <a:xfrm>
            <a:off x="4572000" y="2894550"/>
            <a:ext cx="29868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6" name="Google Shape;206;p21"/>
          <p:cNvCxnSpPr>
            <a:stCxn id="198" idx="2"/>
            <a:endCxn id="199" idx="0"/>
          </p:cNvCxnSpPr>
          <p:nvPr/>
        </p:nvCxnSpPr>
        <p:spPr>
          <a:xfrm flipH="1">
            <a:off x="3821700" y="2894550"/>
            <a:ext cx="7503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7" name="Google Shape;207;p21"/>
          <p:cNvCxnSpPr>
            <a:stCxn id="198" idx="2"/>
            <a:endCxn id="200" idx="0"/>
          </p:cNvCxnSpPr>
          <p:nvPr/>
        </p:nvCxnSpPr>
        <p:spPr>
          <a:xfrm>
            <a:off x="4572000" y="2894550"/>
            <a:ext cx="1118100" cy="3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