
<file path=[Content_Types].xml><?xml version="1.0" encoding="utf-8"?>
<Types xmlns="http://schemas.openxmlformats.org/package/2006/content-types">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1bc5585bcd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1bc5585bcd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1bc5585bcd_0_1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1bc5585bcd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1bc5585bcd_0_2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1bc5585bcd_0_2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31bc5585bcd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6" name="Google Shape;356;g31bc5585bcd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1bc5585bcd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1bc5585bcd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1bc5585bcd_0_2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1bc5585bcd_0_2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d638dd0e89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d638dd0e89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d638dd0e8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d638dd0e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d63cc48fe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d63cc48fe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d638dd0e89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d638dd0e89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d63cc48fe3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d63cc48fe3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d638dd0e8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d638dd0e8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1bc5585bc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3" name="Google Shape;213;g31bc5585bc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d638dd0e89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0" name="Google Shape;240;g2d638dd0e89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t>Recreación y Child Life</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a:t>María Camila Rodríguez Gómez</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22"/>
          <p:cNvSpPr/>
          <p:nvPr/>
        </p:nvSpPr>
        <p:spPr>
          <a:xfrm>
            <a:off x="2486575" y="3682600"/>
            <a:ext cx="5635200" cy="851700"/>
          </a:xfrm>
          <a:prstGeom prst="roundRect">
            <a:avLst>
              <a:gd fmla="val 16667" name="adj"/>
            </a:avLst>
          </a:prstGeom>
          <a:solidFill>
            <a:schemeClr val="lt1"/>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t>La Recreación puede complementar a Child Life en el ámbito hospitalario al ofrecer recursos lúdicos-creativos más amplios que ayuden a diversificar las intervenciones psicosociales.</a:t>
            </a:r>
            <a:endParaRPr sz="1000"/>
          </a:p>
          <a:p>
            <a:pPr indent="0" lvl="0" marL="0" rtl="0" algn="ctr">
              <a:spcBef>
                <a:spcPts val="0"/>
              </a:spcBef>
              <a:spcAft>
                <a:spcPts val="0"/>
              </a:spcAft>
              <a:buNone/>
            </a:pPr>
            <a:r>
              <a:rPr lang="es" sz="1000"/>
              <a:t>Por otro lado, Child Life aporta un enfoque más técnico y especializado, útil en escenarios donde el manejo del dolor y la ansiedad requiere estrategias puntuales.</a:t>
            </a:r>
            <a:endParaRPr sz="1000"/>
          </a:p>
        </p:txBody>
      </p:sp>
      <p:cxnSp>
        <p:nvCxnSpPr>
          <p:cNvPr id="278" name="Google Shape;278;p22"/>
          <p:cNvCxnSpPr/>
          <p:nvPr/>
        </p:nvCxnSpPr>
        <p:spPr>
          <a:xfrm flipH="1">
            <a:off x="5866525" y="2754538"/>
            <a:ext cx="342600" cy="7200"/>
          </a:xfrm>
          <a:prstGeom prst="straightConnector1">
            <a:avLst/>
          </a:prstGeom>
          <a:noFill/>
          <a:ln cap="flat" cmpd="sng" w="9525">
            <a:solidFill>
              <a:schemeClr val="dk2"/>
            </a:solidFill>
            <a:prstDash val="solid"/>
            <a:round/>
            <a:headEnd len="med" w="med" type="none"/>
            <a:tailEnd len="med" w="med" type="none"/>
          </a:ln>
        </p:spPr>
      </p:cxnSp>
      <p:cxnSp>
        <p:nvCxnSpPr>
          <p:cNvPr id="279" name="Google Shape;279;p22"/>
          <p:cNvCxnSpPr/>
          <p:nvPr/>
        </p:nvCxnSpPr>
        <p:spPr>
          <a:xfrm flipH="1" rot="10800000">
            <a:off x="2623950" y="2474713"/>
            <a:ext cx="599100" cy="2100"/>
          </a:xfrm>
          <a:prstGeom prst="straightConnector1">
            <a:avLst/>
          </a:prstGeom>
          <a:noFill/>
          <a:ln cap="flat" cmpd="sng" w="9525">
            <a:solidFill>
              <a:schemeClr val="dk2"/>
            </a:solidFill>
            <a:prstDash val="solid"/>
            <a:round/>
            <a:headEnd len="med" w="med" type="none"/>
            <a:tailEnd len="med" w="med" type="none"/>
          </a:ln>
        </p:spPr>
      </p:cxnSp>
      <p:sp>
        <p:nvSpPr>
          <p:cNvPr id="280" name="Google Shape;280;p22"/>
          <p:cNvSpPr txBox="1"/>
          <p:nvPr>
            <p:ph type="title"/>
          </p:nvPr>
        </p:nvSpPr>
        <p:spPr>
          <a:xfrm>
            <a:off x="0" y="331575"/>
            <a:ext cx="3616800" cy="572700"/>
          </a:xfrm>
          <a:prstGeom prst="rect">
            <a:avLst/>
          </a:prstGeom>
          <a:ln cap="flat" cmpd="sng" w="28575">
            <a:solidFill>
              <a:srgbClr val="FF00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s">
                <a:solidFill>
                  <a:srgbClr val="FF0000"/>
                </a:solidFill>
              </a:rPr>
              <a:t>Análisis</a:t>
            </a:r>
            <a:endParaRPr>
              <a:solidFill>
                <a:srgbClr val="FF0000"/>
              </a:solidFill>
            </a:endParaRPr>
          </a:p>
        </p:txBody>
      </p:sp>
      <p:sp>
        <p:nvSpPr>
          <p:cNvPr id="281" name="Google Shape;281;p22"/>
          <p:cNvSpPr/>
          <p:nvPr/>
        </p:nvSpPr>
        <p:spPr>
          <a:xfrm>
            <a:off x="3757350" y="1898575"/>
            <a:ext cx="1629300" cy="465900"/>
          </a:xfrm>
          <a:prstGeom prst="roundRect">
            <a:avLst>
              <a:gd fmla="val 16667" name="adj"/>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Recreación y Child Life</a:t>
            </a:r>
            <a:endParaRPr/>
          </a:p>
        </p:txBody>
      </p:sp>
      <p:sp>
        <p:nvSpPr>
          <p:cNvPr id="282" name="Google Shape;282;p22"/>
          <p:cNvSpPr/>
          <p:nvPr/>
        </p:nvSpPr>
        <p:spPr>
          <a:xfrm>
            <a:off x="3627488" y="2426950"/>
            <a:ext cx="1876500" cy="572700"/>
          </a:xfrm>
          <a:prstGeom prst="roundRect">
            <a:avLst>
              <a:gd fmla="val 16667" name="adj"/>
            </a:avLst>
          </a:prstGeom>
          <a:solidFill>
            <a:srgbClr val="F4CC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¿Qué se identificó?</a:t>
            </a:r>
            <a:endParaRPr/>
          </a:p>
        </p:txBody>
      </p:sp>
      <p:sp>
        <p:nvSpPr>
          <p:cNvPr id="283" name="Google Shape;283;p22"/>
          <p:cNvSpPr/>
          <p:nvPr/>
        </p:nvSpPr>
        <p:spPr>
          <a:xfrm>
            <a:off x="852600" y="2722138"/>
            <a:ext cx="1806000" cy="310800"/>
          </a:xfrm>
          <a:prstGeom prst="roundRect">
            <a:avLst>
              <a:gd fmla="val 16667" name="adj"/>
            </a:avLst>
          </a:prstGeom>
          <a:solidFill>
            <a:schemeClr val="lt1"/>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Adaptación del entorno</a:t>
            </a:r>
            <a:endParaRPr sz="1200"/>
          </a:p>
        </p:txBody>
      </p:sp>
      <p:sp>
        <p:nvSpPr>
          <p:cNvPr id="284" name="Google Shape;284;p22"/>
          <p:cNvSpPr/>
          <p:nvPr/>
        </p:nvSpPr>
        <p:spPr>
          <a:xfrm>
            <a:off x="280800" y="1917088"/>
            <a:ext cx="2377800" cy="310800"/>
          </a:xfrm>
          <a:prstGeom prst="roundRect">
            <a:avLst>
              <a:gd fmla="val 16667" name="adj"/>
            </a:avLst>
          </a:prstGeom>
          <a:solidFill>
            <a:srgbClr val="FFFFFF"/>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Foco en el bienestar emocional</a:t>
            </a:r>
            <a:endParaRPr sz="1200"/>
          </a:p>
        </p:txBody>
      </p:sp>
      <p:sp>
        <p:nvSpPr>
          <p:cNvPr id="285" name="Google Shape;285;p22"/>
          <p:cNvSpPr/>
          <p:nvPr/>
        </p:nvSpPr>
        <p:spPr>
          <a:xfrm>
            <a:off x="6209100" y="2070400"/>
            <a:ext cx="1957500" cy="403500"/>
          </a:xfrm>
          <a:prstGeom prst="roundRect">
            <a:avLst>
              <a:gd fmla="val 16667" name="adj"/>
            </a:avLst>
          </a:prstGeom>
          <a:solidFill>
            <a:schemeClr val="lt1"/>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Herramientas específicas de cada ámbito</a:t>
            </a:r>
            <a:endParaRPr sz="1200"/>
          </a:p>
        </p:txBody>
      </p:sp>
      <p:cxnSp>
        <p:nvCxnSpPr>
          <p:cNvPr id="286" name="Google Shape;286;p22"/>
          <p:cNvCxnSpPr>
            <a:stCxn id="282" idx="1"/>
          </p:cNvCxnSpPr>
          <p:nvPr/>
        </p:nvCxnSpPr>
        <p:spPr>
          <a:xfrm rot="10800000">
            <a:off x="3181988" y="2708200"/>
            <a:ext cx="445500" cy="5100"/>
          </a:xfrm>
          <a:prstGeom prst="straightConnector1">
            <a:avLst/>
          </a:prstGeom>
          <a:noFill/>
          <a:ln cap="flat" cmpd="sng" w="9525">
            <a:solidFill>
              <a:schemeClr val="dk2"/>
            </a:solidFill>
            <a:prstDash val="solid"/>
            <a:round/>
            <a:headEnd len="med" w="med" type="none"/>
            <a:tailEnd len="med" w="med" type="none"/>
          </a:ln>
        </p:spPr>
      </p:cxnSp>
      <p:cxnSp>
        <p:nvCxnSpPr>
          <p:cNvPr id="287" name="Google Shape;287;p22"/>
          <p:cNvCxnSpPr>
            <a:stCxn id="283" idx="3"/>
          </p:cNvCxnSpPr>
          <p:nvPr/>
        </p:nvCxnSpPr>
        <p:spPr>
          <a:xfrm>
            <a:off x="2658600" y="2877538"/>
            <a:ext cx="529800" cy="1200"/>
          </a:xfrm>
          <a:prstGeom prst="straightConnector1">
            <a:avLst/>
          </a:prstGeom>
          <a:noFill/>
          <a:ln cap="flat" cmpd="sng" w="9525">
            <a:solidFill>
              <a:schemeClr val="dk2"/>
            </a:solidFill>
            <a:prstDash val="solid"/>
            <a:round/>
            <a:headEnd len="med" w="med" type="none"/>
            <a:tailEnd len="med" w="med" type="none"/>
          </a:ln>
        </p:spPr>
      </p:cxnSp>
      <p:cxnSp>
        <p:nvCxnSpPr>
          <p:cNvPr id="288" name="Google Shape;288;p22"/>
          <p:cNvCxnSpPr>
            <a:stCxn id="284" idx="3"/>
          </p:cNvCxnSpPr>
          <p:nvPr/>
        </p:nvCxnSpPr>
        <p:spPr>
          <a:xfrm flipH="1" rot="10800000">
            <a:off x="2658600" y="2070388"/>
            <a:ext cx="599100" cy="2100"/>
          </a:xfrm>
          <a:prstGeom prst="straightConnector1">
            <a:avLst/>
          </a:prstGeom>
          <a:noFill/>
          <a:ln cap="flat" cmpd="sng" w="9525">
            <a:solidFill>
              <a:schemeClr val="dk2"/>
            </a:solidFill>
            <a:prstDash val="solid"/>
            <a:round/>
            <a:headEnd len="med" w="med" type="none"/>
            <a:tailEnd len="med" w="med" type="none"/>
          </a:ln>
        </p:spPr>
      </p:cxnSp>
      <p:cxnSp>
        <p:nvCxnSpPr>
          <p:cNvPr id="289" name="Google Shape;289;p22"/>
          <p:cNvCxnSpPr/>
          <p:nvPr/>
        </p:nvCxnSpPr>
        <p:spPr>
          <a:xfrm>
            <a:off x="3163025" y="1898575"/>
            <a:ext cx="12600" cy="1147200"/>
          </a:xfrm>
          <a:prstGeom prst="straightConnector1">
            <a:avLst/>
          </a:prstGeom>
          <a:noFill/>
          <a:ln cap="flat" cmpd="sng" w="9525">
            <a:solidFill>
              <a:schemeClr val="dk2"/>
            </a:solidFill>
            <a:prstDash val="solid"/>
            <a:round/>
            <a:headEnd len="med" w="med" type="none"/>
            <a:tailEnd len="med" w="med" type="none"/>
          </a:ln>
        </p:spPr>
      </p:cxnSp>
      <p:cxnSp>
        <p:nvCxnSpPr>
          <p:cNvPr id="290" name="Google Shape;290;p22"/>
          <p:cNvCxnSpPr>
            <a:stCxn id="282" idx="3"/>
          </p:cNvCxnSpPr>
          <p:nvPr/>
        </p:nvCxnSpPr>
        <p:spPr>
          <a:xfrm>
            <a:off x="5503988" y="2713300"/>
            <a:ext cx="338100" cy="7500"/>
          </a:xfrm>
          <a:prstGeom prst="straightConnector1">
            <a:avLst/>
          </a:prstGeom>
          <a:noFill/>
          <a:ln cap="flat" cmpd="sng" w="9525">
            <a:solidFill>
              <a:schemeClr val="dk2"/>
            </a:solidFill>
            <a:prstDash val="solid"/>
            <a:round/>
            <a:headEnd len="med" w="med" type="none"/>
            <a:tailEnd len="med" w="med" type="none"/>
          </a:ln>
        </p:spPr>
      </p:cxnSp>
      <p:cxnSp>
        <p:nvCxnSpPr>
          <p:cNvPr id="291" name="Google Shape;291;p22"/>
          <p:cNvCxnSpPr>
            <a:stCxn id="285" idx="1"/>
          </p:cNvCxnSpPr>
          <p:nvPr/>
        </p:nvCxnSpPr>
        <p:spPr>
          <a:xfrm flipH="1">
            <a:off x="5866500" y="2272150"/>
            <a:ext cx="342600" cy="7200"/>
          </a:xfrm>
          <a:prstGeom prst="straightConnector1">
            <a:avLst/>
          </a:prstGeom>
          <a:noFill/>
          <a:ln cap="flat" cmpd="sng" w="9525">
            <a:solidFill>
              <a:schemeClr val="dk2"/>
            </a:solidFill>
            <a:prstDash val="solid"/>
            <a:round/>
            <a:headEnd len="med" w="med" type="none"/>
            <a:tailEnd len="med" w="med" type="none"/>
          </a:ln>
        </p:spPr>
      </p:cxnSp>
      <p:sp>
        <p:nvSpPr>
          <p:cNvPr id="292" name="Google Shape;292;p22"/>
          <p:cNvSpPr/>
          <p:nvPr/>
        </p:nvSpPr>
        <p:spPr>
          <a:xfrm>
            <a:off x="977250" y="1124348"/>
            <a:ext cx="7189500" cy="465900"/>
          </a:xfrm>
          <a:prstGeom prst="roundRect">
            <a:avLst>
              <a:gd fmla="val 16667" name="adj"/>
            </a:avLst>
          </a:prstGeom>
          <a:solidFill>
            <a:schemeClr val="lt1"/>
          </a:solidFill>
          <a:ln cap="flat" cmpd="sng" w="381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Muestra cómo las herramientas de cada concepto responden a objetivos específicos, pero también cómo pueden complementarse para generar un impacto más amplio en el bienestar de los niños.</a:t>
            </a:r>
            <a:endParaRPr sz="1200"/>
          </a:p>
        </p:txBody>
      </p:sp>
      <p:sp>
        <p:nvSpPr>
          <p:cNvPr id="293" name="Google Shape;293;p22"/>
          <p:cNvSpPr/>
          <p:nvPr/>
        </p:nvSpPr>
        <p:spPr>
          <a:xfrm rot="-5400000">
            <a:off x="5165625" y="2353375"/>
            <a:ext cx="1388100" cy="237600"/>
          </a:xfrm>
          <a:prstGeom prst="roundRect">
            <a:avLst>
              <a:gd fmla="val 16667" name="adj"/>
            </a:avLst>
          </a:prstGeom>
          <a:solidFill>
            <a:srgbClr val="DD7E6B"/>
          </a:solidFill>
          <a:ln cap="flat" cmpd="sng" w="9525">
            <a:solidFill>
              <a:srgbClr val="DD7E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Diferencias</a:t>
            </a:r>
            <a:endParaRPr b="1"/>
          </a:p>
        </p:txBody>
      </p:sp>
      <p:sp>
        <p:nvSpPr>
          <p:cNvPr id="294" name="Google Shape;294;p22"/>
          <p:cNvSpPr/>
          <p:nvPr/>
        </p:nvSpPr>
        <p:spPr>
          <a:xfrm>
            <a:off x="1029300" y="2319650"/>
            <a:ext cx="1629300" cy="310800"/>
          </a:xfrm>
          <a:prstGeom prst="roundRect">
            <a:avLst>
              <a:gd fmla="val 16667" name="adj"/>
            </a:avLst>
          </a:prstGeom>
          <a:solidFill>
            <a:srgbClr val="FFFFFF"/>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Uso del juego</a:t>
            </a:r>
            <a:endParaRPr sz="1200"/>
          </a:p>
        </p:txBody>
      </p:sp>
      <p:sp>
        <p:nvSpPr>
          <p:cNvPr id="295" name="Google Shape;295;p22"/>
          <p:cNvSpPr/>
          <p:nvPr/>
        </p:nvSpPr>
        <p:spPr>
          <a:xfrm rot="5400000">
            <a:off x="2452125" y="2353375"/>
            <a:ext cx="1388100" cy="237600"/>
          </a:xfrm>
          <a:prstGeom prst="roundRect">
            <a:avLst>
              <a:gd fmla="val 16667" name="adj"/>
            </a:avLst>
          </a:prstGeom>
          <a:solidFill>
            <a:srgbClr val="DD7E6B"/>
          </a:solidFill>
          <a:ln cap="flat" cmpd="sng" w="9525">
            <a:solidFill>
              <a:srgbClr val="DD7E6B"/>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Similitudes</a:t>
            </a:r>
            <a:endParaRPr b="1"/>
          </a:p>
        </p:txBody>
      </p:sp>
      <p:sp>
        <p:nvSpPr>
          <p:cNvPr id="296" name="Google Shape;296;p22"/>
          <p:cNvSpPr/>
          <p:nvPr/>
        </p:nvSpPr>
        <p:spPr>
          <a:xfrm>
            <a:off x="6215350" y="2602750"/>
            <a:ext cx="2120700" cy="310800"/>
          </a:xfrm>
          <a:prstGeom prst="roundRect">
            <a:avLst>
              <a:gd fmla="val 16667" name="adj"/>
            </a:avLst>
          </a:prstGeom>
          <a:solidFill>
            <a:schemeClr val="lt1"/>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Componentes simbólicos</a:t>
            </a:r>
            <a:endParaRPr sz="1200"/>
          </a:p>
        </p:txBody>
      </p:sp>
      <p:sp>
        <p:nvSpPr>
          <p:cNvPr id="297" name="Google Shape;297;p22"/>
          <p:cNvSpPr/>
          <p:nvPr/>
        </p:nvSpPr>
        <p:spPr>
          <a:xfrm>
            <a:off x="745025" y="3896425"/>
            <a:ext cx="1806000" cy="403500"/>
          </a:xfrm>
          <a:prstGeom prst="roundRect">
            <a:avLst>
              <a:gd fmla="val 16667" name="adj"/>
            </a:avLst>
          </a:prstGeom>
          <a:solidFill>
            <a:srgbClr val="E6B8AF"/>
          </a:solidFill>
          <a:ln cap="flat" cmpd="sng" w="9525">
            <a:solidFill>
              <a:srgbClr val="E6B8A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Complementariedad</a:t>
            </a:r>
            <a:endParaRPr b="1" sz="1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23"/>
          <p:cNvSpPr txBox="1"/>
          <p:nvPr>
            <p:ph type="title"/>
          </p:nvPr>
        </p:nvSpPr>
        <p:spPr>
          <a:xfrm>
            <a:off x="0" y="230700"/>
            <a:ext cx="4038600" cy="572700"/>
          </a:xfrm>
          <a:prstGeom prst="rect">
            <a:avLst/>
          </a:prstGeom>
          <a:solidFill>
            <a:srgbClr val="00FF00"/>
          </a:solidFill>
          <a:ln cap="flat" cmpd="sng" w="9525">
            <a:solidFill>
              <a:srgbClr val="00FF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s">
                <a:solidFill>
                  <a:schemeClr val="lt1"/>
                </a:solidFill>
              </a:rPr>
              <a:t>Metodologías</a:t>
            </a:r>
            <a:endParaRPr b="1">
              <a:solidFill>
                <a:schemeClr val="lt1"/>
              </a:solidFill>
            </a:endParaRPr>
          </a:p>
        </p:txBody>
      </p:sp>
      <p:sp>
        <p:nvSpPr>
          <p:cNvPr id="303" name="Google Shape;303;p23"/>
          <p:cNvSpPr/>
          <p:nvPr/>
        </p:nvSpPr>
        <p:spPr>
          <a:xfrm>
            <a:off x="288725" y="1053975"/>
            <a:ext cx="4223100" cy="3895500"/>
          </a:xfrm>
          <a:prstGeom prst="rect">
            <a:avLst/>
          </a:prstGeom>
          <a:solidFill>
            <a:srgbClr val="FFFFFF"/>
          </a:solidFill>
          <a:ln cap="flat" cmpd="sng" w="1905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304" name="Google Shape;304;p23"/>
          <p:cNvSpPr/>
          <p:nvPr/>
        </p:nvSpPr>
        <p:spPr>
          <a:xfrm>
            <a:off x="4572000" y="1053975"/>
            <a:ext cx="4223100" cy="3895500"/>
          </a:xfrm>
          <a:prstGeom prst="rect">
            <a:avLst/>
          </a:prstGeom>
          <a:solidFill>
            <a:srgbClr val="FFFFFF"/>
          </a:solidFill>
          <a:ln cap="flat" cmpd="sng" w="1905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5" name="Google Shape;305;p23"/>
          <p:cNvSpPr/>
          <p:nvPr/>
        </p:nvSpPr>
        <p:spPr>
          <a:xfrm>
            <a:off x="406325" y="1170850"/>
            <a:ext cx="2269200" cy="327900"/>
          </a:xfrm>
          <a:prstGeom prst="roundRect">
            <a:avLst>
              <a:gd fmla="val 16667" name="adj"/>
            </a:avLst>
          </a:prstGeom>
          <a:gradFill>
            <a:gsLst>
              <a:gs pos="0">
                <a:srgbClr val="DCECD5"/>
              </a:gs>
              <a:gs pos="100000">
                <a:srgbClr val="92BC81"/>
              </a:gs>
            </a:gsLst>
            <a:path path="circle">
              <a:fillToRect b="50%" l="50%" r="50%" t="50%"/>
            </a:path>
            <a:tileRect/>
          </a:gra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a:t>
            </a:r>
            <a:endParaRPr b="1" sz="1200"/>
          </a:p>
        </p:txBody>
      </p:sp>
      <p:sp>
        <p:nvSpPr>
          <p:cNvPr id="306" name="Google Shape;306;p23"/>
          <p:cNvSpPr/>
          <p:nvPr/>
        </p:nvSpPr>
        <p:spPr>
          <a:xfrm>
            <a:off x="518600" y="1170850"/>
            <a:ext cx="340500" cy="327900"/>
          </a:xfrm>
          <a:prstGeom prst="donut">
            <a:avLst>
              <a:gd fmla="val 25000" name="adj"/>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7" name="Google Shape;307;p23"/>
          <p:cNvSpPr/>
          <p:nvPr/>
        </p:nvSpPr>
        <p:spPr>
          <a:xfrm>
            <a:off x="4777800" y="1170850"/>
            <a:ext cx="2269200" cy="327900"/>
          </a:xfrm>
          <a:prstGeom prst="roundRect">
            <a:avLst>
              <a:gd fmla="val 16667" name="adj"/>
            </a:avLst>
          </a:prstGeom>
          <a:gradFill>
            <a:gsLst>
              <a:gs pos="0">
                <a:srgbClr val="DCECD5"/>
              </a:gs>
              <a:gs pos="100000">
                <a:srgbClr val="92BC81"/>
              </a:gs>
            </a:gsLst>
            <a:path path="circle">
              <a:fillToRect b="50%" l="50%" r="50%" t="50%"/>
            </a:path>
            <a:tileRect/>
          </a:gra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CHILD LIFE</a:t>
            </a:r>
            <a:endParaRPr b="1" sz="1200"/>
          </a:p>
        </p:txBody>
      </p:sp>
      <p:sp>
        <p:nvSpPr>
          <p:cNvPr id="308" name="Google Shape;308;p23"/>
          <p:cNvSpPr/>
          <p:nvPr/>
        </p:nvSpPr>
        <p:spPr>
          <a:xfrm>
            <a:off x="4891275" y="1170850"/>
            <a:ext cx="340500" cy="327900"/>
          </a:xfrm>
          <a:prstGeom prst="donut">
            <a:avLst>
              <a:gd fmla="val 25000" name="adj"/>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309" name="Google Shape;309;p23"/>
          <p:cNvCxnSpPr/>
          <p:nvPr/>
        </p:nvCxnSpPr>
        <p:spPr>
          <a:xfrm rot="10800000">
            <a:off x="682525" y="953100"/>
            <a:ext cx="0" cy="441300"/>
          </a:xfrm>
          <a:prstGeom prst="straightConnector1">
            <a:avLst/>
          </a:prstGeom>
          <a:noFill/>
          <a:ln cap="flat" cmpd="sng" w="114300">
            <a:solidFill>
              <a:srgbClr val="D9EAD3"/>
            </a:solidFill>
            <a:prstDash val="solid"/>
            <a:round/>
            <a:headEnd len="med" w="med" type="none"/>
            <a:tailEnd len="med" w="med" type="none"/>
          </a:ln>
        </p:spPr>
      </p:cxnSp>
      <p:cxnSp>
        <p:nvCxnSpPr>
          <p:cNvPr id="310" name="Google Shape;310;p23"/>
          <p:cNvCxnSpPr/>
          <p:nvPr/>
        </p:nvCxnSpPr>
        <p:spPr>
          <a:xfrm rot="10800000">
            <a:off x="5061525" y="953100"/>
            <a:ext cx="0" cy="441300"/>
          </a:xfrm>
          <a:prstGeom prst="straightConnector1">
            <a:avLst/>
          </a:prstGeom>
          <a:noFill/>
          <a:ln cap="flat" cmpd="sng" w="114300">
            <a:solidFill>
              <a:srgbClr val="D9EAD3"/>
            </a:solidFill>
            <a:prstDash val="solid"/>
            <a:round/>
            <a:headEnd len="med" w="med" type="none"/>
            <a:tailEnd len="med" w="med" type="none"/>
          </a:ln>
        </p:spPr>
      </p:cxnSp>
      <p:sp>
        <p:nvSpPr>
          <p:cNvPr id="311" name="Google Shape;311;p23"/>
          <p:cNvSpPr/>
          <p:nvPr/>
        </p:nvSpPr>
        <p:spPr>
          <a:xfrm>
            <a:off x="1131750" y="1622925"/>
            <a:ext cx="1042500" cy="2574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SAR</a:t>
            </a:r>
            <a:endParaRPr sz="1000">
              <a:solidFill>
                <a:schemeClr val="dk1"/>
              </a:solidFill>
            </a:endParaRPr>
          </a:p>
        </p:txBody>
      </p:sp>
      <p:sp>
        <p:nvSpPr>
          <p:cNvPr id="312" name="Google Shape;312;p23"/>
          <p:cNvSpPr txBox="1"/>
          <p:nvPr/>
        </p:nvSpPr>
        <p:spPr>
          <a:xfrm>
            <a:off x="590825" y="4560925"/>
            <a:ext cx="36189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(Betancourt &amp; Salazar, 2020; Tovar y Jiménez, 2009; Mayorga, 2016; et.)</a:t>
            </a:r>
            <a:endParaRPr/>
          </a:p>
        </p:txBody>
      </p:sp>
      <p:sp>
        <p:nvSpPr>
          <p:cNvPr id="313" name="Google Shape;313;p23"/>
          <p:cNvSpPr txBox="1"/>
          <p:nvPr/>
        </p:nvSpPr>
        <p:spPr>
          <a:xfrm>
            <a:off x="5325900" y="4730825"/>
            <a:ext cx="27153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(Romito, 2021; </a:t>
            </a:r>
            <a:r>
              <a:rPr lang="es" sz="800">
                <a:solidFill>
                  <a:schemeClr val="dk1"/>
                </a:solidFill>
              </a:rPr>
              <a:t>Dickinson</a:t>
            </a:r>
            <a:r>
              <a:rPr lang="es" sz="800">
                <a:solidFill>
                  <a:schemeClr val="dk1"/>
                </a:solidFill>
              </a:rPr>
              <a:t>, 2021; Claridge, 2020;  et.)</a:t>
            </a:r>
            <a:endParaRPr/>
          </a:p>
        </p:txBody>
      </p:sp>
      <p:sp>
        <p:nvSpPr>
          <p:cNvPr id="314" name="Google Shape;314;p23"/>
          <p:cNvSpPr/>
          <p:nvPr/>
        </p:nvSpPr>
        <p:spPr>
          <a:xfrm>
            <a:off x="4874100" y="1734650"/>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Evaluación inicial</a:t>
            </a:r>
            <a:endParaRPr b="1" sz="1000">
              <a:solidFill>
                <a:schemeClr val="dk1"/>
              </a:solidFill>
            </a:endParaRPr>
          </a:p>
          <a:p>
            <a:pPr indent="0" lvl="0" marL="0" rtl="0" algn="ctr">
              <a:spcBef>
                <a:spcPts val="0"/>
              </a:spcBef>
              <a:spcAft>
                <a:spcPts val="0"/>
              </a:spcAft>
              <a:buNone/>
            </a:pPr>
            <a:r>
              <a:rPr lang="es" sz="800">
                <a:solidFill>
                  <a:schemeClr val="dk1"/>
                </a:solidFill>
              </a:rPr>
              <a:t>Evaluación de necesidades del paciente y flia. incluye aspectos emocionales, psicológicos y sociales.</a:t>
            </a:r>
            <a:endParaRPr sz="800">
              <a:solidFill>
                <a:schemeClr val="dk1"/>
              </a:solidFill>
            </a:endParaRPr>
          </a:p>
        </p:txBody>
      </p:sp>
      <p:sp>
        <p:nvSpPr>
          <p:cNvPr id="315" name="Google Shape;315;p23"/>
          <p:cNvSpPr/>
          <p:nvPr/>
        </p:nvSpPr>
        <p:spPr>
          <a:xfrm>
            <a:off x="590825" y="2004500"/>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Observación y diagnóstico participativo</a:t>
            </a:r>
            <a:endParaRPr b="1" sz="1000">
              <a:solidFill>
                <a:schemeClr val="dk1"/>
              </a:solidFill>
            </a:endParaRPr>
          </a:p>
          <a:p>
            <a:pPr indent="0" lvl="0" marL="0" rtl="0" algn="ctr">
              <a:spcBef>
                <a:spcPts val="0"/>
              </a:spcBef>
              <a:spcAft>
                <a:spcPts val="0"/>
              </a:spcAft>
              <a:buNone/>
            </a:pPr>
            <a:r>
              <a:rPr lang="es" sz="800">
                <a:solidFill>
                  <a:schemeClr val="dk1"/>
                </a:solidFill>
              </a:rPr>
              <a:t>Identificación de necesidades, intereses emociones y características de los participantes. Observación del entorno, entrevistas y participación.</a:t>
            </a:r>
            <a:endParaRPr sz="800">
              <a:solidFill>
                <a:schemeClr val="dk1"/>
              </a:solidFill>
            </a:endParaRPr>
          </a:p>
        </p:txBody>
      </p:sp>
      <p:sp>
        <p:nvSpPr>
          <p:cNvPr id="316" name="Google Shape;316;p23"/>
          <p:cNvSpPr/>
          <p:nvPr/>
        </p:nvSpPr>
        <p:spPr>
          <a:xfrm>
            <a:off x="2579238" y="1622925"/>
            <a:ext cx="1042500" cy="2574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SARI</a:t>
            </a:r>
            <a:endParaRPr sz="1000">
              <a:solidFill>
                <a:schemeClr val="dk1"/>
              </a:solidFill>
            </a:endParaRPr>
          </a:p>
        </p:txBody>
      </p:sp>
      <p:sp>
        <p:nvSpPr>
          <p:cNvPr id="317" name="Google Shape;317;p23"/>
          <p:cNvSpPr/>
          <p:nvPr/>
        </p:nvSpPr>
        <p:spPr>
          <a:xfrm>
            <a:off x="590825" y="2500150"/>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Planificación estructurada</a:t>
            </a:r>
            <a:endParaRPr b="1" sz="1000">
              <a:solidFill>
                <a:schemeClr val="dk1"/>
              </a:solidFill>
            </a:endParaRPr>
          </a:p>
          <a:p>
            <a:pPr indent="0" lvl="0" marL="0" rtl="0" algn="ctr">
              <a:spcBef>
                <a:spcPts val="0"/>
              </a:spcBef>
              <a:spcAft>
                <a:spcPts val="0"/>
              </a:spcAft>
              <a:buNone/>
            </a:pPr>
            <a:r>
              <a:rPr lang="es" sz="800">
                <a:solidFill>
                  <a:schemeClr val="dk1"/>
                </a:solidFill>
              </a:rPr>
              <a:t>Diseño de </a:t>
            </a:r>
            <a:r>
              <a:rPr lang="es" sz="800">
                <a:solidFill>
                  <a:schemeClr val="dk1"/>
                </a:solidFill>
              </a:rPr>
              <a:t>actividades</a:t>
            </a:r>
            <a:r>
              <a:rPr lang="es" sz="800">
                <a:solidFill>
                  <a:schemeClr val="dk1"/>
                </a:solidFill>
              </a:rPr>
              <a:t> según el contexto, integración de metodología SAR Y SARI para estructurar la intervención.</a:t>
            </a:r>
            <a:endParaRPr sz="800">
              <a:solidFill>
                <a:schemeClr val="dk1"/>
              </a:solidFill>
            </a:endParaRPr>
          </a:p>
        </p:txBody>
      </p:sp>
      <p:sp>
        <p:nvSpPr>
          <p:cNvPr id="318" name="Google Shape;318;p23"/>
          <p:cNvSpPr/>
          <p:nvPr/>
        </p:nvSpPr>
        <p:spPr>
          <a:xfrm>
            <a:off x="590825" y="2995800"/>
            <a:ext cx="3618900" cy="5727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Implementación de actividades</a:t>
            </a:r>
            <a:endParaRPr b="1" sz="1000">
              <a:solidFill>
                <a:schemeClr val="dk1"/>
              </a:solidFill>
            </a:endParaRPr>
          </a:p>
          <a:p>
            <a:pPr indent="0" lvl="0" marL="0" rtl="0" algn="ctr">
              <a:spcBef>
                <a:spcPts val="0"/>
              </a:spcBef>
              <a:spcAft>
                <a:spcPts val="0"/>
              </a:spcAft>
              <a:buNone/>
            </a:pPr>
            <a:r>
              <a:rPr lang="es" sz="800">
                <a:solidFill>
                  <a:schemeClr val="dk1"/>
                </a:solidFill>
              </a:rPr>
              <a:t>Con énfasis en la participación activa, la interacción social y la resignificación a través de experiencias. </a:t>
            </a:r>
            <a:r>
              <a:rPr lang="es" sz="800">
                <a:solidFill>
                  <a:schemeClr val="dk1"/>
                </a:solidFill>
              </a:rPr>
              <a:t>Integra herramientas</a:t>
            </a:r>
            <a:r>
              <a:rPr lang="es" sz="800">
                <a:solidFill>
                  <a:schemeClr val="dk1"/>
                </a:solidFill>
              </a:rPr>
              <a:t> que permiten fomentar la creatividad, la reflexión y el aprendizaje significativo. </a:t>
            </a:r>
            <a:endParaRPr sz="800">
              <a:solidFill>
                <a:schemeClr val="dk1"/>
              </a:solidFill>
            </a:endParaRPr>
          </a:p>
        </p:txBody>
      </p:sp>
      <p:sp>
        <p:nvSpPr>
          <p:cNvPr id="319" name="Google Shape;319;p23"/>
          <p:cNvSpPr/>
          <p:nvPr/>
        </p:nvSpPr>
        <p:spPr>
          <a:xfrm>
            <a:off x="590825" y="3646900"/>
            <a:ext cx="3618900" cy="2574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Evaluación contínua y </a:t>
            </a:r>
            <a:r>
              <a:rPr b="1" lang="es" sz="1000">
                <a:solidFill>
                  <a:schemeClr val="dk1"/>
                </a:solidFill>
              </a:rPr>
              <a:t>reconstrucción</a:t>
            </a:r>
            <a:r>
              <a:rPr b="1" lang="es" sz="1000">
                <a:solidFill>
                  <a:schemeClr val="dk1"/>
                </a:solidFill>
              </a:rPr>
              <a:t> de la experiencia</a:t>
            </a:r>
            <a:endParaRPr sz="800">
              <a:solidFill>
                <a:schemeClr val="dk1"/>
              </a:solidFill>
            </a:endParaRPr>
          </a:p>
        </p:txBody>
      </p:sp>
      <p:sp>
        <p:nvSpPr>
          <p:cNvPr id="320" name="Google Shape;320;p23"/>
          <p:cNvSpPr/>
          <p:nvPr/>
        </p:nvSpPr>
        <p:spPr>
          <a:xfrm>
            <a:off x="4874100" y="2245625"/>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Intervenciones basadas en evidencia</a:t>
            </a:r>
            <a:endParaRPr b="1" sz="1000">
              <a:solidFill>
                <a:schemeClr val="dk1"/>
              </a:solidFill>
            </a:endParaRPr>
          </a:p>
          <a:p>
            <a:pPr indent="0" lvl="0" marL="0" rtl="0" algn="ctr">
              <a:spcBef>
                <a:spcPts val="0"/>
              </a:spcBef>
              <a:spcAft>
                <a:spcPts val="0"/>
              </a:spcAft>
              <a:buNone/>
            </a:pPr>
            <a:r>
              <a:rPr lang="es" sz="800">
                <a:solidFill>
                  <a:schemeClr val="dk1"/>
                </a:solidFill>
              </a:rPr>
              <a:t>Juego terapéutico, preparación psicológica, intervenciones de afrontamiento (implementando estrategias personalizadas), apoyo familiar.</a:t>
            </a:r>
            <a:endParaRPr sz="800">
              <a:solidFill>
                <a:schemeClr val="dk1"/>
              </a:solidFill>
            </a:endParaRPr>
          </a:p>
        </p:txBody>
      </p:sp>
      <p:sp>
        <p:nvSpPr>
          <p:cNvPr id="321" name="Google Shape;321;p23"/>
          <p:cNvSpPr/>
          <p:nvPr/>
        </p:nvSpPr>
        <p:spPr>
          <a:xfrm>
            <a:off x="4874100" y="2756600"/>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Documentación sistemática</a:t>
            </a:r>
            <a:endParaRPr b="1" sz="1000">
              <a:solidFill>
                <a:schemeClr val="dk1"/>
              </a:solidFill>
            </a:endParaRPr>
          </a:p>
          <a:p>
            <a:pPr indent="0" lvl="0" marL="0" rtl="0" algn="ctr">
              <a:spcBef>
                <a:spcPts val="0"/>
              </a:spcBef>
              <a:spcAft>
                <a:spcPts val="0"/>
              </a:spcAft>
              <a:buNone/>
            </a:pPr>
            <a:r>
              <a:rPr lang="es" sz="800">
                <a:solidFill>
                  <a:schemeClr val="dk1"/>
                </a:solidFill>
              </a:rPr>
              <a:t>Las interacciones, intervenciones y resultados se registran en un formato estandarizado, lo que permite un análisis consistente.</a:t>
            </a:r>
            <a:endParaRPr sz="800">
              <a:solidFill>
                <a:schemeClr val="dk1"/>
              </a:solidFill>
            </a:endParaRPr>
          </a:p>
        </p:txBody>
      </p:sp>
      <p:sp>
        <p:nvSpPr>
          <p:cNvPr id="322" name="Google Shape;322;p23"/>
          <p:cNvSpPr/>
          <p:nvPr/>
        </p:nvSpPr>
        <p:spPr>
          <a:xfrm>
            <a:off x="4874100" y="3267575"/>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900">
                <a:solidFill>
                  <a:schemeClr val="dk1"/>
                </a:solidFill>
              </a:rPr>
              <a:t>Educación y sensibilización - Intervención interdisciplinaria</a:t>
            </a:r>
            <a:endParaRPr b="1" sz="900">
              <a:solidFill>
                <a:schemeClr val="dk1"/>
              </a:solidFill>
            </a:endParaRPr>
          </a:p>
          <a:p>
            <a:pPr indent="0" lvl="0" marL="0" rtl="0" algn="ctr">
              <a:spcBef>
                <a:spcPts val="0"/>
              </a:spcBef>
              <a:spcAft>
                <a:spcPts val="0"/>
              </a:spcAft>
              <a:buNone/>
            </a:pPr>
            <a:r>
              <a:rPr lang="es" sz="800">
                <a:solidFill>
                  <a:schemeClr val="dk1"/>
                </a:solidFill>
              </a:rPr>
              <a:t>Promueve la formación del médico personal sobre el rol de los CCLS y la importancia de la atención psicosocial pediátrica. Trabajo en conjunto.</a:t>
            </a:r>
            <a:endParaRPr sz="800">
              <a:solidFill>
                <a:schemeClr val="dk1"/>
              </a:solidFill>
            </a:endParaRPr>
          </a:p>
        </p:txBody>
      </p:sp>
      <p:sp>
        <p:nvSpPr>
          <p:cNvPr id="323" name="Google Shape;323;p23"/>
          <p:cNvSpPr/>
          <p:nvPr/>
        </p:nvSpPr>
        <p:spPr>
          <a:xfrm>
            <a:off x="4874100" y="3778550"/>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Investigación y evaluación</a:t>
            </a:r>
            <a:endParaRPr b="1" sz="1000">
              <a:solidFill>
                <a:schemeClr val="dk1"/>
              </a:solidFill>
            </a:endParaRPr>
          </a:p>
          <a:p>
            <a:pPr indent="0" lvl="0" marL="0" rtl="0" algn="ctr">
              <a:spcBef>
                <a:spcPts val="0"/>
              </a:spcBef>
              <a:spcAft>
                <a:spcPts val="0"/>
              </a:spcAft>
              <a:buNone/>
            </a:pPr>
            <a:r>
              <a:rPr lang="es" sz="800">
                <a:solidFill>
                  <a:schemeClr val="dk1"/>
                </a:solidFill>
              </a:rPr>
              <a:t>Se realizan estudios para medir la efectividad de las intervenciones del CCLS, incluyendo revisiones sistemáticas, encuestas y ensayos clínicos.</a:t>
            </a:r>
            <a:endParaRPr sz="800">
              <a:solidFill>
                <a:schemeClr val="dk1"/>
              </a:solidFill>
            </a:endParaRPr>
          </a:p>
        </p:txBody>
      </p:sp>
      <p:sp>
        <p:nvSpPr>
          <p:cNvPr id="324" name="Google Shape;324;p23"/>
          <p:cNvSpPr/>
          <p:nvPr/>
        </p:nvSpPr>
        <p:spPr>
          <a:xfrm>
            <a:off x="4874100" y="4289525"/>
            <a:ext cx="36189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Participación del niño</a:t>
            </a:r>
            <a:endParaRPr b="1" sz="1000">
              <a:solidFill>
                <a:schemeClr val="dk1"/>
              </a:solidFill>
            </a:endParaRPr>
          </a:p>
          <a:p>
            <a:pPr indent="0" lvl="0" marL="0" rtl="0" algn="ctr">
              <a:spcBef>
                <a:spcPts val="0"/>
              </a:spcBef>
              <a:spcAft>
                <a:spcPts val="0"/>
              </a:spcAft>
              <a:buNone/>
            </a:pPr>
            <a:r>
              <a:rPr lang="es" sz="800">
                <a:solidFill>
                  <a:schemeClr val="dk1"/>
                </a:solidFill>
              </a:rPr>
              <a:t>Se fomenta que los niños participen activamente en su propio cuidado, promoviendo su autonomía y empoderamiento.</a:t>
            </a:r>
            <a:endParaRPr sz="80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24"/>
          <p:cNvSpPr/>
          <p:nvPr/>
        </p:nvSpPr>
        <p:spPr>
          <a:xfrm>
            <a:off x="4572000" y="1053075"/>
            <a:ext cx="4223100" cy="3895500"/>
          </a:xfrm>
          <a:prstGeom prst="rect">
            <a:avLst/>
          </a:prstGeom>
          <a:solidFill>
            <a:srgbClr val="FFFFFF"/>
          </a:solidFill>
          <a:ln cap="flat" cmpd="sng" w="1905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330" name="Google Shape;330;p24"/>
          <p:cNvSpPr txBox="1"/>
          <p:nvPr>
            <p:ph type="title"/>
          </p:nvPr>
        </p:nvSpPr>
        <p:spPr>
          <a:xfrm>
            <a:off x="0" y="230700"/>
            <a:ext cx="4038600" cy="572700"/>
          </a:xfrm>
          <a:prstGeom prst="rect">
            <a:avLst/>
          </a:prstGeom>
          <a:solidFill>
            <a:srgbClr val="00FF00"/>
          </a:solidFill>
          <a:ln cap="flat" cmpd="sng" w="9525">
            <a:solidFill>
              <a:srgbClr val="00FF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s">
                <a:solidFill>
                  <a:schemeClr val="lt1"/>
                </a:solidFill>
              </a:rPr>
              <a:t>Metodologías</a:t>
            </a:r>
            <a:endParaRPr b="1">
              <a:solidFill>
                <a:schemeClr val="lt1"/>
              </a:solidFill>
            </a:endParaRPr>
          </a:p>
        </p:txBody>
      </p:sp>
      <p:sp>
        <p:nvSpPr>
          <p:cNvPr id="331" name="Google Shape;331;p24"/>
          <p:cNvSpPr/>
          <p:nvPr/>
        </p:nvSpPr>
        <p:spPr>
          <a:xfrm>
            <a:off x="288725" y="1053975"/>
            <a:ext cx="4223100" cy="3895500"/>
          </a:xfrm>
          <a:prstGeom prst="rect">
            <a:avLst/>
          </a:prstGeom>
          <a:solidFill>
            <a:srgbClr val="FFFFFF"/>
          </a:solidFill>
          <a:ln cap="flat" cmpd="sng" w="1905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332" name="Google Shape;332;p24"/>
          <p:cNvSpPr/>
          <p:nvPr/>
        </p:nvSpPr>
        <p:spPr>
          <a:xfrm>
            <a:off x="406325" y="1170850"/>
            <a:ext cx="2269200" cy="327900"/>
          </a:xfrm>
          <a:prstGeom prst="roundRect">
            <a:avLst>
              <a:gd fmla="val 16667" name="adj"/>
            </a:avLst>
          </a:prstGeom>
          <a:gradFill>
            <a:gsLst>
              <a:gs pos="0">
                <a:srgbClr val="DCECD5"/>
              </a:gs>
              <a:gs pos="100000">
                <a:srgbClr val="92BC81"/>
              </a:gs>
            </a:gsLst>
            <a:path path="circle">
              <a:fillToRect b="50%" l="50%" r="50%" t="50%"/>
            </a:path>
            <a:tileRect/>
          </a:gra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a:t>
            </a:r>
            <a:endParaRPr b="1" sz="1200"/>
          </a:p>
        </p:txBody>
      </p:sp>
      <p:sp>
        <p:nvSpPr>
          <p:cNvPr id="333" name="Google Shape;333;p24"/>
          <p:cNvSpPr/>
          <p:nvPr/>
        </p:nvSpPr>
        <p:spPr>
          <a:xfrm>
            <a:off x="518600" y="1170850"/>
            <a:ext cx="340500" cy="327900"/>
          </a:xfrm>
          <a:prstGeom prst="donut">
            <a:avLst>
              <a:gd fmla="val 25000" name="adj"/>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4" name="Google Shape;334;p24"/>
          <p:cNvSpPr/>
          <p:nvPr/>
        </p:nvSpPr>
        <p:spPr>
          <a:xfrm>
            <a:off x="4722025" y="1178100"/>
            <a:ext cx="2269200" cy="327900"/>
          </a:xfrm>
          <a:prstGeom prst="roundRect">
            <a:avLst>
              <a:gd fmla="val 16667" name="adj"/>
            </a:avLst>
          </a:prstGeom>
          <a:gradFill>
            <a:gsLst>
              <a:gs pos="0">
                <a:srgbClr val="DCECD5"/>
              </a:gs>
              <a:gs pos="100000">
                <a:srgbClr val="92BC81"/>
              </a:gs>
            </a:gsLst>
            <a:path path="circle">
              <a:fillToRect b="50%" l="50%" r="50%" t="50%"/>
            </a:path>
            <a:tileRect/>
          </a:gra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CHILD LIFE</a:t>
            </a:r>
            <a:endParaRPr b="1" sz="1200"/>
          </a:p>
        </p:txBody>
      </p:sp>
      <p:cxnSp>
        <p:nvCxnSpPr>
          <p:cNvPr id="335" name="Google Shape;335;p24"/>
          <p:cNvCxnSpPr/>
          <p:nvPr/>
        </p:nvCxnSpPr>
        <p:spPr>
          <a:xfrm rot="10800000">
            <a:off x="682525" y="953100"/>
            <a:ext cx="0" cy="441300"/>
          </a:xfrm>
          <a:prstGeom prst="straightConnector1">
            <a:avLst/>
          </a:prstGeom>
          <a:noFill/>
          <a:ln cap="flat" cmpd="sng" w="114300">
            <a:solidFill>
              <a:srgbClr val="D9EAD3"/>
            </a:solidFill>
            <a:prstDash val="solid"/>
            <a:round/>
            <a:headEnd len="med" w="med" type="none"/>
            <a:tailEnd len="med" w="med" type="none"/>
          </a:ln>
        </p:spPr>
      </p:cxnSp>
      <p:sp>
        <p:nvSpPr>
          <p:cNvPr id="336" name="Google Shape;336;p24"/>
          <p:cNvSpPr txBox="1"/>
          <p:nvPr/>
        </p:nvSpPr>
        <p:spPr>
          <a:xfrm>
            <a:off x="900275" y="4890900"/>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(Valencia, 2015; Betancourt &amp; Salazar, 2020; et.)</a:t>
            </a:r>
            <a:endParaRPr/>
          </a:p>
        </p:txBody>
      </p:sp>
      <p:sp>
        <p:nvSpPr>
          <p:cNvPr id="337" name="Google Shape;337;p24"/>
          <p:cNvSpPr txBox="1"/>
          <p:nvPr/>
        </p:nvSpPr>
        <p:spPr>
          <a:xfrm>
            <a:off x="5484775" y="4890900"/>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s" sz="800">
                <a:solidFill>
                  <a:schemeClr val="dk1"/>
                </a:solidFill>
              </a:rPr>
              <a:t>(Romito, 2021; Dickinson, 2021; Claridge, 2020;  et.)</a:t>
            </a:r>
            <a:endParaRPr/>
          </a:p>
        </p:txBody>
      </p:sp>
      <p:sp>
        <p:nvSpPr>
          <p:cNvPr id="338" name="Google Shape;338;p24"/>
          <p:cNvSpPr/>
          <p:nvPr/>
        </p:nvSpPr>
        <p:spPr>
          <a:xfrm>
            <a:off x="544775" y="1866200"/>
            <a:ext cx="37110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800">
                <a:solidFill>
                  <a:schemeClr val="dk1"/>
                </a:solidFill>
              </a:rPr>
              <a:t>Duración: </a:t>
            </a:r>
            <a:r>
              <a:rPr lang="es" sz="800">
                <a:solidFill>
                  <a:schemeClr val="dk1"/>
                </a:solidFill>
              </a:rPr>
              <a:t>1-2h dependiendo del tipo de intervención y las condiciones.</a:t>
            </a:r>
            <a:endParaRPr sz="800">
              <a:solidFill>
                <a:schemeClr val="dk1"/>
              </a:solidFill>
            </a:endParaRPr>
          </a:p>
          <a:p>
            <a:pPr indent="0" lvl="0" marL="0" rtl="0" algn="l">
              <a:spcBef>
                <a:spcPts val="0"/>
              </a:spcBef>
              <a:spcAft>
                <a:spcPts val="0"/>
              </a:spcAft>
              <a:buNone/>
            </a:pPr>
            <a:r>
              <a:rPr b="1" lang="es" sz="800">
                <a:solidFill>
                  <a:schemeClr val="dk1"/>
                </a:solidFill>
              </a:rPr>
              <a:t>Frecuencia: </a:t>
            </a:r>
            <a:r>
              <a:rPr lang="es" sz="800">
                <a:solidFill>
                  <a:schemeClr val="dk1"/>
                </a:solidFill>
              </a:rPr>
              <a:t>Varias veces a la semana según las </a:t>
            </a:r>
            <a:r>
              <a:rPr lang="es" sz="800">
                <a:solidFill>
                  <a:schemeClr val="dk1"/>
                </a:solidFill>
              </a:rPr>
              <a:t>necesidades</a:t>
            </a:r>
            <a:r>
              <a:rPr lang="es" sz="800">
                <a:solidFill>
                  <a:schemeClr val="dk1"/>
                </a:solidFill>
              </a:rPr>
              <a:t> y contexto.</a:t>
            </a:r>
            <a:endParaRPr sz="800">
              <a:solidFill>
                <a:schemeClr val="dk1"/>
              </a:solidFill>
            </a:endParaRPr>
          </a:p>
          <a:p>
            <a:pPr indent="0" lvl="0" marL="0" rtl="0" algn="l">
              <a:spcBef>
                <a:spcPts val="0"/>
              </a:spcBef>
              <a:spcAft>
                <a:spcPts val="0"/>
              </a:spcAft>
              <a:buNone/>
            </a:pPr>
            <a:r>
              <a:rPr b="1" lang="es" sz="800">
                <a:solidFill>
                  <a:schemeClr val="dk1"/>
                </a:solidFill>
              </a:rPr>
              <a:t>Periodo: </a:t>
            </a:r>
            <a:r>
              <a:rPr lang="es" sz="800">
                <a:solidFill>
                  <a:schemeClr val="dk1"/>
                </a:solidFill>
              </a:rPr>
              <a:t>Puede ser a corto o largo plazo según la metodología (SAR-SARI).</a:t>
            </a:r>
            <a:endParaRPr sz="800">
              <a:solidFill>
                <a:schemeClr val="dk1"/>
              </a:solidFill>
            </a:endParaRPr>
          </a:p>
        </p:txBody>
      </p:sp>
      <p:sp>
        <p:nvSpPr>
          <p:cNvPr id="339" name="Google Shape;339;p24"/>
          <p:cNvSpPr/>
          <p:nvPr/>
        </p:nvSpPr>
        <p:spPr>
          <a:xfrm>
            <a:off x="682525" y="1712550"/>
            <a:ext cx="1075800" cy="145800"/>
          </a:xfrm>
          <a:prstGeom prst="rect">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Tiempos</a:t>
            </a:r>
            <a:endParaRPr b="1" sz="1200"/>
          </a:p>
        </p:txBody>
      </p:sp>
      <p:sp>
        <p:nvSpPr>
          <p:cNvPr id="340" name="Google Shape;340;p24"/>
          <p:cNvSpPr/>
          <p:nvPr/>
        </p:nvSpPr>
        <p:spPr>
          <a:xfrm>
            <a:off x="544775" y="2555400"/>
            <a:ext cx="3711000" cy="6891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800">
                <a:solidFill>
                  <a:schemeClr val="dk1"/>
                </a:solidFill>
              </a:rPr>
              <a:t>Recolección de información: </a:t>
            </a:r>
            <a:r>
              <a:rPr lang="es" sz="800">
                <a:solidFill>
                  <a:schemeClr val="dk1"/>
                </a:solidFill>
              </a:rPr>
              <a:t>Entrevistas, encuestas, </a:t>
            </a:r>
            <a:r>
              <a:rPr lang="es" sz="800">
                <a:solidFill>
                  <a:schemeClr val="dk1"/>
                </a:solidFill>
              </a:rPr>
              <a:t>observación</a:t>
            </a:r>
            <a:r>
              <a:rPr lang="es" sz="800">
                <a:solidFill>
                  <a:schemeClr val="dk1"/>
                </a:solidFill>
              </a:rPr>
              <a:t>, registro.</a:t>
            </a:r>
            <a:endParaRPr sz="800">
              <a:solidFill>
                <a:schemeClr val="dk1"/>
              </a:solidFill>
            </a:endParaRPr>
          </a:p>
          <a:p>
            <a:pPr indent="0" lvl="0" marL="0" rtl="0" algn="l">
              <a:spcBef>
                <a:spcPts val="0"/>
              </a:spcBef>
              <a:spcAft>
                <a:spcPts val="0"/>
              </a:spcAft>
              <a:buNone/>
            </a:pPr>
            <a:r>
              <a:rPr b="1" lang="es" sz="800">
                <a:solidFill>
                  <a:schemeClr val="dk1"/>
                </a:solidFill>
              </a:rPr>
              <a:t>Herramientas lúdico-creativas</a:t>
            </a:r>
            <a:r>
              <a:rPr b="1" lang="es" sz="800">
                <a:solidFill>
                  <a:schemeClr val="dk1"/>
                </a:solidFill>
              </a:rPr>
              <a:t>: </a:t>
            </a:r>
            <a:r>
              <a:rPr lang="es" sz="800">
                <a:solidFill>
                  <a:schemeClr val="dk1"/>
                </a:solidFill>
              </a:rPr>
              <a:t>Juegos</a:t>
            </a:r>
            <a:r>
              <a:rPr lang="es" sz="800">
                <a:solidFill>
                  <a:schemeClr val="dk1"/>
                </a:solidFill>
              </a:rPr>
              <a:t>, juegos teatrales, dibujos, pinturas, máscaras, cuentos, videos, música, danza, etc.</a:t>
            </a:r>
            <a:endParaRPr sz="800">
              <a:solidFill>
                <a:schemeClr val="dk1"/>
              </a:solidFill>
            </a:endParaRPr>
          </a:p>
          <a:p>
            <a:pPr indent="0" lvl="0" marL="0" rtl="0" algn="l">
              <a:spcBef>
                <a:spcPts val="0"/>
              </a:spcBef>
              <a:spcAft>
                <a:spcPts val="0"/>
              </a:spcAft>
              <a:buNone/>
            </a:pPr>
            <a:r>
              <a:rPr b="1" lang="es" sz="800">
                <a:solidFill>
                  <a:schemeClr val="dk1"/>
                </a:solidFill>
              </a:rPr>
              <a:t>Instrumentos pedagógicos:</a:t>
            </a:r>
            <a:r>
              <a:rPr lang="es" sz="800">
                <a:solidFill>
                  <a:schemeClr val="dk1"/>
                </a:solidFill>
              </a:rPr>
              <a:t> Preguntas generadoras, técnicas o actividades de expresión.</a:t>
            </a:r>
            <a:endParaRPr sz="800">
              <a:solidFill>
                <a:schemeClr val="dk1"/>
              </a:solidFill>
            </a:endParaRPr>
          </a:p>
        </p:txBody>
      </p:sp>
      <p:sp>
        <p:nvSpPr>
          <p:cNvPr id="341" name="Google Shape;341;p24"/>
          <p:cNvSpPr/>
          <p:nvPr/>
        </p:nvSpPr>
        <p:spPr>
          <a:xfrm>
            <a:off x="544775" y="3482400"/>
            <a:ext cx="3711000" cy="5727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800">
                <a:solidFill>
                  <a:schemeClr val="dk1"/>
                </a:solidFill>
              </a:rPr>
              <a:t>Expresión gráfico plástica</a:t>
            </a:r>
            <a:endParaRPr sz="800">
              <a:solidFill>
                <a:schemeClr val="dk1"/>
              </a:solidFill>
            </a:endParaRPr>
          </a:p>
          <a:p>
            <a:pPr indent="0" lvl="0" marL="0" rtl="0" algn="l">
              <a:spcBef>
                <a:spcPts val="0"/>
              </a:spcBef>
              <a:spcAft>
                <a:spcPts val="0"/>
              </a:spcAft>
              <a:buNone/>
            </a:pPr>
            <a:r>
              <a:rPr b="1" lang="es" sz="800">
                <a:solidFill>
                  <a:schemeClr val="dk1"/>
                </a:solidFill>
              </a:rPr>
              <a:t>Juego dramático: </a:t>
            </a:r>
            <a:r>
              <a:rPr lang="es" sz="800">
                <a:solidFill>
                  <a:schemeClr val="dk1"/>
                </a:solidFill>
              </a:rPr>
              <a:t>Representación de personajes y situaciones.</a:t>
            </a:r>
            <a:endParaRPr sz="800">
              <a:solidFill>
                <a:schemeClr val="dk1"/>
              </a:solidFill>
            </a:endParaRPr>
          </a:p>
          <a:p>
            <a:pPr indent="0" lvl="0" marL="0" rtl="0" algn="l">
              <a:spcBef>
                <a:spcPts val="0"/>
              </a:spcBef>
              <a:spcAft>
                <a:spcPts val="0"/>
              </a:spcAft>
              <a:buNone/>
            </a:pPr>
            <a:r>
              <a:rPr b="1" lang="es" sz="800">
                <a:solidFill>
                  <a:schemeClr val="dk1"/>
                </a:solidFill>
              </a:rPr>
              <a:t>Narrativa</a:t>
            </a:r>
            <a:endParaRPr b="1" sz="800">
              <a:solidFill>
                <a:schemeClr val="dk1"/>
              </a:solidFill>
            </a:endParaRPr>
          </a:p>
          <a:p>
            <a:pPr indent="0" lvl="0" marL="0" rtl="0" algn="l">
              <a:spcBef>
                <a:spcPts val="0"/>
              </a:spcBef>
              <a:spcAft>
                <a:spcPts val="0"/>
              </a:spcAft>
              <a:buNone/>
            </a:pPr>
            <a:r>
              <a:rPr b="1" lang="es" sz="800">
                <a:solidFill>
                  <a:schemeClr val="dk1"/>
                </a:solidFill>
              </a:rPr>
              <a:t>Música y movimiento</a:t>
            </a:r>
            <a:endParaRPr b="1" sz="800">
              <a:solidFill>
                <a:schemeClr val="dk1"/>
              </a:solidFill>
            </a:endParaRPr>
          </a:p>
        </p:txBody>
      </p:sp>
      <p:sp>
        <p:nvSpPr>
          <p:cNvPr id="342" name="Google Shape;342;p24"/>
          <p:cNvSpPr/>
          <p:nvPr/>
        </p:nvSpPr>
        <p:spPr>
          <a:xfrm>
            <a:off x="544775" y="4293000"/>
            <a:ext cx="3711000" cy="4413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s" sz="800">
                <a:solidFill>
                  <a:schemeClr val="dk1"/>
                </a:solidFill>
              </a:rPr>
              <a:t>Ayuda pedagógica, construcción progresiva de sistemas de significados compartidos, traspaso de la tarea, adaptación </a:t>
            </a:r>
            <a:r>
              <a:rPr lang="es" sz="800">
                <a:solidFill>
                  <a:schemeClr val="dk1"/>
                </a:solidFill>
              </a:rPr>
              <a:t>según</a:t>
            </a:r>
            <a:r>
              <a:rPr lang="es" sz="800">
                <a:solidFill>
                  <a:schemeClr val="dk1"/>
                </a:solidFill>
              </a:rPr>
              <a:t> necesidades, capacidades e intereses, generación de espacios de confianza e interacción.</a:t>
            </a:r>
            <a:endParaRPr sz="800">
              <a:solidFill>
                <a:schemeClr val="dk1"/>
              </a:solidFill>
            </a:endParaRPr>
          </a:p>
        </p:txBody>
      </p:sp>
      <p:sp>
        <p:nvSpPr>
          <p:cNvPr id="343" name="Google Shape;343;p24"/>
          <p:cNvSpPr/>
          <p:nvPr/>
        </p:nvSpPr>
        <p:spPr>
          <a:xfrm>
            <a:off x="682525" y="2409600"/>
            <a:ext cx="1243800" cy="145800"/>
          </a:xfrm>
          <a:prstGeom prst="rect">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¿Qué se usa?</a:t>
            </a:r>
            <a:endParaRPr b="1" sz="1200"/>
          </a:p>
        </p:txBody>
      </p:sp>
      <p:sp>
        <p:nvSpPr>
          <p:cNvPr id="344" name="Google Shape;344;p24"/>
          <p:cNvSpPr/>
          <p:nvPr/>
        </p:nvSpPr>
        <p:spPr>
          <a:xfrm>
            <a:off x="682525" y="3361300"/>
            <a:ext cx="1692000" cy="145800"/>
          </a:xfrm>
          <a:prstGeom prst="rect">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¿Qué se ha usado?</a:t>
            </a:r>
            <a:endParaRPr b="1" sz="1200"/>
          </a:p>
        </p:txBody>
      </p:sp>
      <p:sp>
        <p:nvSpPr>
          <p:cNvPr id="345" name="Google Shape;345;p24"/>
          <p:cNvSpPr/>
          <p:nvPr/>
        </p:nvSpPr>
        <p:spPr>
          <a:xfrm>
            <a:off x="682525" y="4157400"/>
            <a:ext cx="1692000" cy="145800"/>
          </a:xfrm>
          <a:prstGeom prst="rect">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¿Cómo se hace?</a:t>
            </a:r>
            <a:endParaRPr b="1" sz="1200"/>
          </a:p>
        </p:txBody>
      </p:sp>
      <p:sp>
        <p:nvSpPr>
          <p:cNvPr id="346" name="Google Shape;346;p24"/>
          <p:cNvSpPr/>
          <p:nvPr/>
        </p:nvSpPr>
        <p:spPr>
          <a:xfrm>
            <a:off x="4801875" y="1169950"/>
            <a:ext cx="340500" cy="327900"/>
          </a:xfrm>
          <a:prstGeom prst="donut">
            <a:avLst>
              <a:gd fmla="val 25000" name="adj"/>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347" name="Google Shape;347;p24"/>
          <p:cNvCxnSpPr/>
          <p:nvPr/>
        </p:nvCxnSpPr>
        <p:spPr>
          <a:xfrm rot="10800000">
            <a:off x="4965800" y="952200"/>
            <a:ext cx="0" cy="441300"/>
          </a:xfrm>
          <a:prstGeom prst="straightConnector1">
            <a:avLst/>
          </a:prstGeom>
          <a:noFill/>
          <a:ln cap="flat" cmpd="sng" w="114300">
            <a:solidFill>
              <a:srgbClr val="D9EAD3"/>
            </a:solidFill>
            <a:prstDash val="solid"/>
            <a:round/>
            <a:headEnd len="med" w="med" type="none"/>
            <a:tailEnd len="med" w="med" type="none"/>
          </a:ln>
        </p:spPr>
      </p:cxnSp>
      <p:sp>
        <p:nvSpPr>
          <p:cNvPr id="348" name="Google Shape;348;p24"/>
          <p:cNvSpPr/>
          <p:nvPr/>
        </p:nvSpPr>
        <p:spPr>
          <a:xfrm>
            <a:off x="4828050" y="1841725"/>
            <a:ext cx="3711000" cy="10605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700">
                <a:solidFill>
                  <a:schemeClr val="dk1"/>
                </a:solidFill>
              </a:rPr>
              <a:t>Duración macro: </a:t>
            </a:r>
            <a:r>
              <a:rPr lang="es" sz="700">
                <a:solidFill>
                  <a:schemeClr val="dk1"/>
                </a:solidFill>
              </a:rPr>
              <a:t>Puede variar desde minutos a procesos prolongados dependiendo de la hospitalización o tratamiento.</a:t>
            </a:r>
            <a:endParaRPr sz="700">
              <a:solidFill>
                <a:schemeClr val="dk1"/>
              </a:solidFill>
            </a:endParaRPr>
          </a:p>
          <a:p>
            <a:pPr indent="0" lvl="0" marL="0" rtl="0" algn="l">
              <a:spcBef>
                <a:spcPts val="0"/>
              </a:spcBef>
              <a:spcAft>
                <a:spcPts val="0"/>
              </a:spcAft>
              <a:buNone/>
            </a:pPr>
            <a:r>
              <a:rPr b="1" lang="es" sz="700">
                <a:solidFill>
                  <a:schemeClr val="dk1"/>
                </a:solidFill>
              </a:rPr>
              <a:t>Duración sesión personal</a:t>
            </a:r>
            <a:r>
              <a:rPr b="1" lang="es" sz="700">
                <a:solidFill>
                  <a:schemeClr val="dk1"/>
                </a:solidFill>
              </a:rPr>
              <a:t>:</a:t>
            </a:r>
            <a:r>
              <a:rPr lang="es" sz="700">
                <a:solidFill>
                  <a:schemeClr val="dk1"/>
                </a:solidFill>
              </a:rPr>
              <a:t> </a:t>
            </a:r>
            <a:r>
              <a:rPr b="1" lang="es" sz="700">
                <a:solidFill>
                  <a:schemeClr val="dk1"/>
                </a:solidFill>
              </a:rPr>
              <a:t>1)</a:t>
            </a:r>
            <a:r>
              <a:rPr lang="es" sz="700">
                <a:solidFill>
                  <a:schemeClr val="dk1"/>
                </a:solidFill>
              </a:rPr>
              <a:t> Preparación preoperatoria: 30min a 1h</a:t>
            </a:r>
            <a:r>
              <a:rPr lang="es" sz="700">
                <a:solidFill>
                  <a:schemeClr val="dk1"/>
                </a:solidFill>
              </a:rPr>
              <a:t>. </a:t>
            </a:r>
            <a:r>
              <a:rPr b="1" lang="es" sz="700">
                <a:solidFill>
                  <a:schemeClr val="dk1"/>
                </a:solidFill>
              </a:rPr>
              <a:t>2)</a:t>
            </a:r>
            <a:r>
              <a:rPr lang="es" sz="700">
                <a:solidFill>
                  <a:schemeClr val="dk1"/>
                </a:solidFill>
              </a:rPr>
              <a:t> Tiempo en procedimientos médicos: Los CCLS permanecen durante el tiempo que dura el procedimiento para ofrecer apoyo constante. 3) Intervenciones generales: 30 min mínimo, a 1 o 2h según la atención que se requiera.</a:t>
            </a:r>
            <a:endParaRPr sz="700">
              <a:solidFill>
                <a:schemeClr val="dk1"/>
              </a:solidFill>
            </a:endParaRPr>
          </a:p>
          <a:p>
            <a:pPr indent="0" lvl="0" marL="0" rtl="0" algn="l">
              <a:spcBef>
                <a:spcPts val="0"/>
              </a:spcBef>
              <a:spcAft>
                <a:spcPts val="0"/>
              </a:spcAft>
              <a:buNone/>
            </a:pPr>
            <a:r>
              <a:rPr b="1" lang="es" sz="700">
                <a:solidFill>
                  <a:schemeClr val="dk1"/>
                </a:solidFill>
              </a:rPr>
              <a:t>Evaluación de impacto</a:t>
            </a:r>
            <a:r>
              <a:rPr b="1" lang="es" sz="700">
                <a:solidFill>
                  <a:schemeClr val="dk1"/>
                </a:solidFill>
              </a:rPr>
              <a:t>: </a:t>
            </a:r>
            <a:r>
              <a:rPr lang="es" sz="700">
                <a:solidFill>
                  <a:schemeClr val="dk1"/>
                </a:solidFill>
              </a:rPr>
              <a:t>Se emplean instrumentos como el "Child Drawing: Hospital" (CD :H ) para medir el nivel de ansiedad antes y después de las intervenciones. </a:t>
            </a:r>
            <a:endParaRPr sz="700">
              <a:solidFill>
                <a:schemeClr val="dk1"/>
              </a:solidFill>
            </a:endParaRPr>
          </a:p>
          <a:p>
            <a:pPr indent="0" lvl="0" marL="0" rtl="0" algn="l">
              <a:spcBef>
                <a:spcPts val="0"/>
              </a:spcBef>
              <a:spcAft>
                <a:spcPts val="0"/>
              </a:spcAft>
              <a:buNone/>
            </a:pPr>
            <a:r>
              <a:rPr b="1" lang="es" sz="700">
                <a:solidFill>
                  <a:schemeClr val="dk1"/>
                </a:solidFill>
              </a:rPr>
              <a:t>Colaboración contínua: </a:t>
            </a:r>
            <a:r>
              <a:rPr lang="es" sz="700">
                <a:solidFill>
                  <a:schemeClr val="dk1"/>
                </a:solidFill>
              </a:rPr>
              <a:t>incluyen un enfoque continuo durante toda la estadía hospitalaria o en consultas ambulatorias según sea necesario.</a:t>
            </a:r>
            <a:endParaRPr sz="700">
              <a:solidFill>
                <a:schemeClr val="dk1"/>
              </a:solidFill>
            </a:endParaRPr>
          </a:p>
        </p:txBody>
      </p:sp>
      <p:sp>
        <p:nvSpPr>
          <p:cNvPr id="349" name="Google Shape;349;p24"/>
          <p:cNvSpPr/>
          <p:nvPr/>
        </p:nvSpPr>
        <p:spPr>
          <a:xfrm>
            <a:off x="4965800" y="1695925"/>
            <a:ext cx="1075800" cy="145800"/>
          </a:xfrm>
          <a:prstGeom prst="rect">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Tiempos</a:t>
            </a:r>
            <a:endParaRPr b="1" sz="1200"/>
          </a:p>
        </p:txBody>
      </p:sp>
      <p:sp>
        <p:nvSpPr>
          <p:cNvPr id="350" name="Google Shape;350;p24"/>
          <p:cNvSpPr/>
          <p:nvPr/>
        </p:nvSpPr>
        <p:spPr>
          <a:xfrm>
            <a:off x="4828050" y="3099450"/>
            <a:ext cx="3711000" cy="6891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700">
                <a:solidFill>
                  <a:schemeClr val="dk1"/>
                </a:solidFill>
              </a:rPr>
              <a:t>Herramientas y recursos: </a:t>
            </a:r>
            <a:r>
              <a:rPr lang="es" sz="700">
                <a:solidFill>
                  <a:schemeClr val="dk1"/>
                </a:solidFill>
              </a:rPr>
              <a:t>Materiales de juego y muñecos (para simular, practicar y explorar)</a:t>
            </a:r>
            <a:endParaRPr sz="700">
              <a:solidFill>
                <a:schemeClr val="dk1"/>
              </a:solidFill>
            </a:endParaRPr>
          </a:p>
          <a:p>
            <a:pPr indent="0" lvl="0" marL="0" rtl="0" algn="l">
              <a:spcBef>
                <a:spcPts val="0"/>
              </a:spcBef>
              <a:spcAft>
                <a:spcPts val="0"/>
              </a:spcAft>
              <a:buNone/>
            </a:pPr>
            <a:r>
              <a:rPr b="1" lang="es" sz="700">
                <a:solidFill>
                  <a:schemeClr val="dk1"/>
                </a:solidFill>
              </a:rPr>
              <a:t>Instrumentos de evaluación y recolección de datos: </a:t>
            </a:r>
            <a:r>
              <a:rPr lang="es" sz="700">
                <a:solidFill>
                  <a:schemeClr val="dk1"/>
                </a:solidFill>
              </a:rPr>
              <a:t>Cuestionarios, encuestas y herramientas para medir emociones y niveles de estrés. </a:t>
            </a:r>
            <a:r>
              <a:rPr lang="es" sz="700">
                <a:solidFill>
                  <a:schemeClr val="dk1"/>
                </a:solidFill>
              </a:rPr>
              <a:t>Observación</a:t>
            </a:r>
            <a:r>
              <a:rPr lang="es" sz="700">
                <a:solidFill>
                  <a:schemeClr val="dk1"/>
                </a:solidFill>
              </a:rPr>
              <a:t> de comportamiento, entrevistas semiestructuradas con familias, niños y profesionales.</a:t>
            </a:r>
            <a:endParaRPr sz="700">
              <a:solidFill>
                <a:schemeClr val="dk1"/>
              </a:solidFill>
            </a:endParaRPr>
          </a:p>
          <a:p>
            <a:pPr indent="0" lvl="0" marL="0" rtl="0" algn="l">
              <a:spcBef>
                <a:spcPts val="0"/>
              </a:spcBef>
              <a:spcAft>
                <a:spcPts val="0"/>
              </a:spcAft>
              <a:buNone/>
            </a:pPr>
            <a:r>
              <a:rPr b="1" lang="es" sz="700">
                <a:solidFill>
                  <a:schemeClr val="dk1"/>
                </a:solidFill>
              </a:rPr>
              <a:t>Recursos creativos: </a:t>
            </a:r>
            <a:r>
              <a:rPr lang="es" sz="700">
                <a:solidFill>
                  <a:schemeClr val="dk1"/>
                </a:solidFill>
              </a:rPr>
              <a:t>Arte música, escritura, etc. que fomente la expresión.</a:t>
            </a:r>
            <a:endParaRPr b="1" sz="700">
              <a:solidFill>
                <a:schemeClr val="dk1"/>
              </a:solidFill>
            </a:endParaRPr>
          </a:p>
        </p:txBody>
      </p:sp>
      <p:sp>
        <p:nvSpPr>
          <p:cNvPr id="351" name="Google Shape;351;p24"/>
          <p:cNvSpPr/>
          <p:nvPr/>
        </p:nvSpPr>
        <p:spPr>
          <a:xfrm>
            <a:off x="4828050" y="3985775"/>
            <a:ext cx="3711000" cy="864000"/>
          </a:xfrm>
          <a:prstGeom prst="rect">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700">
                <a:solidFill>
                  <a:schemeClr val="dk1"/>
                </a:solidFill>
              </a:rPr>
              <a:t>Juego terapéutico</a:t>
            </a:r>
            <a:r>
              <a:rPr lang="es" sz="700">
                <a:solidFill>
                  <a:schemeClr val="dk1"/>
                </a:solidFill>
              </a:rPr>
              <a:t>: Estrategia para proceso emocional, comprensión médica y desarrollo de estrategias.</a:t>
            </a:r>
            <a:endParaRPr sz="700">
              <a:solidFill>
                <a:schemeClr val="dk1"/>
              </a:solidFill>
            </a:endParaRPr>
          </a:p>
          <a:p>
            <a:pPr indent="0" lvl="0" marL="0" rtl="0" algn="l">
              <a:spcBef>
                <a:spcPts val="0"/>
              </a:spcBef>
              <a:spcAft>
                <a:spcPts val="0"/>
              </a:spcAft>
              <a:buNone/>
            </a:pPr>
            <a:r>
              <a:rPr b="1" lang="es" sz="700">
                <a:solidFill>
                  <a:schemeClr val="dk1"/>
                </a:solidFill>
              </a:rPr>
              <a:t>Preparación psicológica: </a:t>
            </a:r>
            <a:r>
              <a:rPr lang="es" sz="700">
                <a:solidFill>
                  <a:schemeClr val="dk1"/>
                </a:solidFill>
              </a:rPr>
              <a:t>Recorridos, explicaciones simples y adecuadas, simulación.</a:t>
            </a:r>
            <a:endParaRPr sz="700">
              <a:solidFill>
                <a:schemeClr val="dk1"/>
              </a:solidFill>
            </a:endParaRPr>
          </a:p>
          <a:p>
            <a:pPr indent="0" lvl="0" marL="0" rtl="0" algn="l">
              <a:spcBef>
                <a:spcPts val="0"/>
              </a:spcBef>
              <a:spcAft>
                <a:spcPts val="0"/>
              </a:spcAft>
              <a:buNone/>
            </a:pPr>
            <a:r>
              <a:rPr b="1" lang="es" sz="700">
                <a:solidFill>
                  <a:schemeClr val="dk1"/>
                </a:solidFill>
              </a:rPr>
              <a:t>Intervenciones psicosociales: </a:t>
            </a:r>
            <a:r>
              <a:rPr lang="es" sz="700">
                <a:solidFill>
                  <a:schemeClr val="dk1"/>
                </a:solidFill>
              </a:rPr>
              <a:t>Estrategias de relajación y actividades creativas.</a:t>
            </a:r>
            <a:endParaRPr sz="700">
              <a:solidFill>
                <a:schemeClr val="dk1"/>
              </a:solidFill>
            </a:endParaRPr>
          </a:p>
          <a:p>
            <a:pPr indent="0" lvl="0" marL="0" rtl="0" algn="l">
              <a:spcBef>
                <a:spcPts val="0"/>
              </a:spcBef>
              <a:spcAft>
                <a:spcPts val="0"/>
              </a:spcAft>
              <a:buNone/>
            </a:pPr>
            <a:r>
              <a:rPr b="1" lang="es" sz="700">
                <a:solidFill>
                  <a:schemeClr val="dk1"/>
                </a:solidFill>
              </a:rPr>
              <a:t>Colaboración interdisciplinaria: </a:t>
            </a:r>
            <a:r>
              <a:rPr lang="es" sz="700">
                <a:solidFill>
                  <a:schemeClr val="dk1"/>
                </a:solidFill>
              </a:rPr>
              <a:t>Coordinación de esfuerzos para garantizar una atención integral.</a:t>
            </a:r>
            <a:endParaRPr sz="700">
              <a:solidFill>
                <a:schemeClr val="dk1"/>
              </a:solidFill>
            </a:endParaRPr>
          </a:p>
          <a:p>
            <a:pPr indent="0" lvl="0" marL="0" rtl="0" algn="l">
              <a:spcBef>
                <a:spcPts val="0"/>
              </a:spcBef>
              <a:spcAft>
                <a:spcPts val="0"/>
              </a:spcAft>
              <a:buNone/>
            </a:pPr>
            <a:r>
              <a:rPr b="1" lang="es" sz="700">
                <a:solidFill>
                  <a:schemeClr val="dk1"/>
                </a:solidFill>
              </a:rPr>
              <a:t>Evaluación contínua:</a:t>
            </a:r>
            <a:r>
              <a:rPr lang="es" sz="700">
                <a:solidFill>
                  <a:schemeClr val="dk1"/>
                </a:solidFill>
              </a:rPr>
              <a:t> Durante y despues: documentación de progreso y evaluación de resultados.</a:t>
            </a:r>
            <a:endParaRPr sz="700">
              <a:solidFill>
                <a:schemeClr val="dk1"/>
              </a:solidFill>
            </a:endParaRPr>
          </a:p>
        </p:txBody>
      </p:sp>
      <p:sp>
        <p:nvSpPr>
          <p:cNvPr id="352" name="Google Shape;352;p24"/>
          <p:cNvSpPr/>
          <p:nvPr/>
        </p:nvSpPr>
        <p:spPr>
          <a:xfrm>
            <a:off x="4965800" y="2953650"/>
            <a:ext cx="1692000" cy="145800"/>
          </a:xfrm>
          <a:prstGeom prst="rect">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¿Qué se usa?</a:t>
            </a:r>
            <a:endParaRPr b="1" sz="1200"/>
          </a:p>
        </p:txBody>
      </p:sp>
      <p:sp>
        <p:nvSpPr>
          <p:cNvPr id="353" name="Google Shape;353;p24"/>
          <p:cNvSpPr/>
          <p:nvPr/>
        </p:nvSpPr>
        <p:spPr>
          <a:xfrm>
            <a:off x="4965800" y="3823650"/>
            <a:ext cx="1692000" cy="145800"/>
          </a:xfrm>
          <a:prstGeom prst="rect">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¿Cómo se hace?</a:t>
            </a:r>
            <a:endParaRPr b="1" sz="12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cxnSp>
        <p:nvCxnSpPr>
          <p:cNvPr id="358" name="Google Shape;358;p25"/>
          <p:cNvCxnSpPr/>
          <p:nvPr/>
        </p:nvCxnSpPr>
        <p:spPr>
          <a:xfrm rot="10800000">
            <a:off x="3136650" y="1581825"/>
            <a:ext cx="22200" cy="1815300"/>
          </a:xfrm>
          <a:prstGeom prst="straightConnector1">
            <a:avLst/>
          </a:prstGeom>
          <a:noFill/>
          <a:ln cap="flat" cmpd="sng" w="9525">
            <a:solidFill>
              <a:schemeClr val="dk2"/>
            </a:solidFill>
            <a:prstDash val="solid"/>
            <a:round/>
            <a:headEnd len="med" w="med" type="none"/>
            <a:tailEnd len="med" w="med" type="none"/>
          </a:ln>
        </p:spPr>
      </p:cxnSp>
      <p:cxnSp>
        <p:nvCxnSpPr>
          <p:cNvPr id="359" name="Google Shape;359;p25"/>
          <p:cNvCxnSpPr/>
          <p:nvPr/>
        </p:nvCxnSpPr>
        <p:spPr>
          <a:xfrm flipH="1">
            <a:off x="5990100" y="2999638"/>
            <a:ext cx="342600" cy="7200"/>
          </a:xfrm>
          <a:prstGeom prst="straightConnector1">
            <a:avLst/>
          </a:prstGeom>
          <a:noFill/>
          <a:ln cap="flat" cmpd="sng" w="9525">
            <a:solidFill>
              <a:schemeClr val="dk2"/>
            </a:solidFill>
            <a:prstDash val="solid"/>
            <a:round/>
            <a:headEnd len="med" w="med" type="none"/>
            <a:tailEnd len="med" w="med" type="none"/>
          </a:ln>
        </p:spPr>
      </p:cxnSp>
      <p:cxnSp>
        <p:nvCxnSpPr>
          <p:cNvPr id="360" name="Google Shape;360;p25"/>
          <p:cNvCxnSpPr/>
          <p:nvPr/>
        </p:nvCxnSpPr>
        <p:spPr>
          <a:xfrm flipH="1" rot="10800000">
            <a:off x="2623950" y="2474713"/>
            <a:ext cx="599100" cy="2100"/>
          </a:xfrm>
          <a:prstGeom prst="straightConnector1">
            <a:avLst/>
          </a:prstGeom>
          <a:noFill/>
          <a:ln cap="flat" cmpd="sng" w="9525">
            <a:solidFill>
              <a:schemeClr val="dk2"/>
            </a:solidFill>
            <a:prstDash val="solid"/>
            <a:round/>
            <a:headEnd len="med" w="med" type="none"/>
            <a:tailEnd len="med" w="med" type="none"/>
          </a:ln>
        </p:spPr>
      </p:cxnSp>
      <p:sp>
        <p:nvSpPr>
          <p:cNvPr id="361" name="Google Shape;361;p25"/>
          <p:cNvSpPr txBox="1"/>
          <p:nvPr>
            <p:ph type="title"/>
          </p:nvPr>
        </p:nvSpPr>
        <p:spPr>
          <a:xfrm>
            <a:off x="0" y="331575"/>
            <a:ext cx="3616800" cy="572700"/>
          </a:xfrm>
          <a:prstGeom prst="rect">
            <a:avLst/>
          </a:prstGeom>
          <a:ln cap="flat" cmpd="sng" w="28575">
            <a:solidFill>
              <a:srgbClr val="00FF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s">
                <a:solidFill>
                  <a:srgbClr val="00FF00"/>
                </a:solidFill>
              </a:rPr>
              <a:t>Análisis</a:t>
            </a:r>
            <a:endParaRPr>
              <a:solidFill>
                <a:srgbClr val="00FF00"/>
              </a:solidFill>
            </a:endParaRPr>
          </a:p>
        </p:txBody>
      </p:sp>
      <p:sp>
        <p:nvSpPr>
          <p:cNvPr id="362" name="Google Shape;362;p25"/>
          <p:cNvSpPr/>
          <p:nvPr/>
        </p:nvSpPr>
        <p:spPr>
          <a:xfrm>
            <a:off x="3757350" y="1898575"/>
            <a:ext cx="1629300" cy="465900"/>
          </a:xfrm>
          <a:prstGeom prst="roundRect">
            <a:avLst>
              <a:gd fmla="val 16667" name="adj"/>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Recreación y Child Life</a:t>
            </a:r>
            <a:endParaRPr/>
          </a:p>
        </p:txBody>
      </p:sp>
      <p:sp>
        <p:nvSpPr>
          <p:cNvPr id="363" name="Google Shape;363;p25"/>
          <p:cNvSpPr/>
          <p:nvPr/>
        </p:nvSpPr>
        <p:spPr>
          <a:xfrm>
            <a:off x="3627488" y="2426950"/>
            <a:ext cx="1876500" cy="572700"/>
          </a:xfrm>
          <a:prstGeom prst="roundRect">
            <a:avLst>
              <a:gd fmla="val 16667" name="adj"/>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¿Qué se identificó?</a:t>
            </a:r>
            <a:endParaRPr/>
          </a:p>
        </p:txBody>
      </p:sp>
      <p:sp>
        <p:nvSpPr>
          <p:cNvPr id="364" name="Google Shape;364;p25"/>
          <p:cNvSpPr/>
          <p:nvPr/>
        </p:nvSpPr>
        <p:spPr>
          <a:xfrm>
            <a:off x="852600" y="2722152"/>
            <a:ext cx="1806000" cy="403500"/>
          </a:xfrm>
          <a:prstGeom prst="roundRect">
            <a:avLst>
              <a:gd fmla="val 16667" name="adj"/>
            </a:avLst>
          </a:prstGeom>
          <a:solidFill>
            <a:schemeClr val="lt1"/>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Énfasis</a:t>
            </a:r>
            <a:r>
              <a:rPr lang="es" sz="1200"/>
              <a:t> en el proceso de participación activa</a:t>
            </a:r>
            <a:endParaRPr sz="1200"/>
          </a:p>
        </p:txBody>
      </p:sp>
      <p:sp>
        <p:nvSpPr>
          <p:cNvPr id="365" name="Google Shape;365;p25"/>
          <p:cNvSpPr/>
          <p:nvPr/>
        </p:nvSpPr>
        <p:spPr>
          <a:xfrm>
            <a:off x="538025" y="1824400"/>
            <a:ext cx="2120700" cy="403500"/>
          </a:xfrm>
          <a:prstGeom prst="roundRect">
            <a:avLst>
              <a:gd fmla="val 16667" name="adj"/>
            </a:avLst>
          </a:prstGeom>
          <a:solidFill>
            <a:srgbClr val="FFFFFF"/>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Enfoque centrado en las necesidades del individuo</a:t>
            </a:r>
            <a:endParaRPr sz="1200"/>
          </a:p>
        </p:txBody>
      </p:sp>
      <p:sp>
        <p:nvSpPr>
          <p:cNvPr id="366" name="Google Shape;366;p25"/>
          <p:cNvSpPr/>
          <p:nvPr/>
        </p:nvSpPr>
        <p:spPr>
          <a:xfrm>
            <a:off x="6332700" y="1732650"/>
            <a:ext cx="1876500" cy="310800"/>
          </a:xfrm>
          <a:prstGeom prst="roundRect">
            <a:avLst>
              <a:gd fmla="val 16667" name="adj"/>
            </a:avLst>
          </a:prstGeom>
          <a:solidFill>
            <a:schemeClr val="lt1"/>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Tiempos y sesiones</a:t>
            </a:r>
            <a:endParaRPr sz="1200"/>
          </a:p>
        </p:txBody>
      </p:sp>
      <p:cxnSp>
        <p:nvCxnSpPr>
          <p:cNvPr id="367" name="Google Shape;367;p25"/>
          <p:cNvCxnSpPr>
            <a:stCxn id="363" idx="1"/>
          </p:cNvCxnSpPr>
          <p:nvPr/>
        </p:nvCxnSpPr>
        <p:spPr>
          <a:xfrm rot="10800000">
            <a:off x="3181988" y="2708200"/>
            <a:ext cx="445500" cy="5100"/>
          </a:xfrm>
          <a:prstGeom prst="straightConnector1">
            <a:avLst/>
          </a:prstGeom>
          <a:noFill/>
          <a:ln cap="flat" cmpd="sng" w="9525">
            <a:solidFill>
              <a:schemeClr val="dk2"/>
            </a:solidFill>
            <a:prstDash val="solid"/>
            <a:round/>
            <a:headEnd len="med" w="med" type="none"/>
            <a:tailEnd len="med" w="med" type="none"/>
          </a:ln>
        </p:spPr>
      </p:cxnSp>
      <p:cxnSp>
        <p:nvCxnSpPr>
          <p:cNvPr id="368" name="Google Shape;368;p25"/>
          <p:cNvCxnSpPr>
            <a:stCxn id="364" idx="3"/>
          </p:cNvCxnSpPr>
          <p:nvPr/>
        </p:nvCxnSpPr>
        <p:spPr>
          <a:xfrm>
            <a:off x="2658600" y="2923902"/>
            <a:ext cx="529800" cy="1200"/>
          </a:xfrm>
          <a:prstGeom prst="straightConnector1">
            <a:avLst/>
          </a:prstGeom>
          <a:noFill/>
          <a:ln cap="flat" cmpd="sng" w="9525">
            <a:solidFill>
              <a:schemeClr val="dk2"/>
            </a:solidFill>
            <a:prstDash val="solid"/>
            <a:round/>
            <a:headEnd len="med" w="med" type="none"/>
            <a:tailEnd len="med" w="med" type="none"/>
          </a:ln>
        </p:spPr>
      </p:cxnSp>
      <p:cxnSp>
        <p:nvCxnSpPr>
          <p:cNvPr id="369" name="Google Shape;369;p25"/>
          <p:cNvCxnSpPr>
            <a:stCxn id="365" idx="3"/>
          </p:cNvCxnSpPr>
          <p:nvPr/>
        </p:nvCxnSpPr>
        <p:spPr>
          <a:xfrm flipH="1" rot="10800000">
            <a:off x="2658725" y="2024050"/>
            <a:ext cx="599100" cy="2100"/>
          </a:xfrm>
          <a:prstGeom prst="straightConnector1">
            <a:avLst/>
          </a:prstGeom>
          <a:noFill/>
          <a:ln cap="flat" cmpd="sng" w="9525">
            <a:solidFill>
              <a:schemeClr val="dk2"/>
            </a:solidFill>
            <a:prstDash val="solid"/>
            <a:round/>
            <a:headEnd len="med" w="med" type="none"/>
            <a:tailEnd len="med" w="med" type="none"/>
          </a:ln>
        </p:spPr>
      </p:cxnSp>
      <p:cxnSp>
        <p:nvCxnSpPr>
          <p:cNvPr id="370" name="Google Shape;370;p25"/>
          <p:cNvCxnSpPr/>
          <p:nvPr/>
        </p:nvCxnSpPr>
        <p:spPr>
          <a:xfrm>
            <a:off x="3163025" y="1898575"/>
            <a:ext cx="12600" cy="1147200"/>
          </a:xfrm>
          <a:prstGeom prst="straightConnector1">
            <a:avLst/>
          </a:prstGeom>
          <a:noFill/>
          <a:ln cap="flat" cmpd="sng" w="9525">
            <a:solidFill>
              <a:schemeClr val="dk2"/>
            </a:solidFill>
            <a:prstDash val="solid"/>
            <a:round/>
            <a:headEnd len="med" w="med" type="none"/>
            <a:tailEnd len="med" w="med" type="none"/>
          </a:ln>
        </p:spPr>
      </p:cxnSp>
      <p:cxnSp>
        <p:nvCxnSpPr>
          <p:cNvPr id="371" name="Google Shape;371;p25"/>
          <p:cNvCxnSpPr>
            <a:stCxn id="363" idx="3"/>
          </p:cNvCxnSpPr>
          <p:nvPr/>
        </p:nvCxnSpPr>
        <p:spPr>
          <a:xfrm>
            <a:off x="5503988" y="2713300"/>
            <a:ext cx="338100" cy="7500"/>
          </a:xfrm>
          <a:prstGeom prst="straightConnector1">
            <a:avLst/>
          </a:prstGeom>
          <a:noFill/>
          <a:ln cap="flat" cmpd="sng" w="9525">
            <a:solidFill>
              <a:schemeClr val="dk2"/>
            </a:solidFill>
            <a:prstDash val="solid"/>
            <a:round/>
            <a:headEnd len="med" w="med" type="none"/>
            <a:tailEnd len="med" w="med" type="none"/>
          </a:ln>
        </p:spPr>
      </p:cxnSp>
      <p:cxnSp>
        <p:nvCxnSpPr>
          <p:cNvPr id="372" name="Google Shape;372;p25"/>
          <p:cNvCxnSpPr>
            <a:stCxn id="366" idx="1"/>
          </p:cNvCxnSpPr>
          <p:nvPr/>
        </p:nvCxnSpPr>
        <p:spPr>
          <a:xfrm flipH="1">
            <a:off x="5990100" y="1888050"/>
            <a:ext cx="342600" cy="7200"/>
          </a:xfrm>
          <a:prstGeom prst="straightConnector1">
            <a:avLst/>
          </a:prstGeom>
          <a:noFill/>
          <a:ln cap="flat" cmpd="sng" w="9525">
            <a:solidFill>
              <a:schemeClr val="dk2"/>
            </a:solidFill>
            <a:prstDash val="solid"/>
            <a:round/>
            <a:headEnd len="med" w="med" type="none"/>
            <a:tailEnd len="med" w="med" type="none"/>
          </a:ln>
        </p:spPr>
      </p:cxnSp>
      <p:sp>
        <p:nvSpPr>
          <p:cNvPr id="373" name="Google Shape;373;p25"/>
          <p:cNvSpPr/>
          <p:nvPr/>
        </p:nvSpPr>
        <p:spPr>
          <a:xfrm>
            <a:off x="834000" y="3820400"/>
            <a:ext cx="7476000" cy="1047600"/>
          </a:xfrm>
          <a:prstGeom prst="roundRect">
            <a:avLst>
              <a:gd fmla="val 16667" name="adj"/>
            </a:avLst>
          </a:prstGeom>
          <a:solidFill>
            <a:schemeClr val="lt1"/>
          </a:solidFill>
          <a:ln cap="flat" cmpd="sng" w="381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En definitiva, Child Life tiene un enfoque clínico y estructurado, ideal para entornos hospitalarios al priorizar el bienestar emocional y la preparación médica de los pacientes. Por otro lado, la Recreación ofrece un enfoque holístico y flexible, con herramientas que se adaptan a diversos contextos más allá de lo hospitalario, lo que lo vuelve significante. Ante esto, podría decirse que son complementarios y que se podría potenciar su impacto en la atención pediátrica al combinar estrategias, herramientas y demás.</a:t>
            </a:r>
            <a:endParaRPr sz="1200"/>
          </a:p>
        </p:txBody>
      </p:sp>
      <p:sp>
        <p:nvSpPr>
          <p:cNvPr id="374" name="Google Shape;374;p25"/>
          <p:cNvSpPr/>
          <p:nvPr/>
        </p:nvSpPr>
        <p:spPr>
          <a:xfrm rot="-5400000">
            <a:off x="5165625" y="2353375"/>
            <a:ext cx="1388100" cy="237600"/>
          </a:xfrm>
          <a:prstGeom prst="roundRect">
            <a:avLst>
              <a:gd fmla="val 16667"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Diferencias</a:t>
            </a:r>
            <a:endParaRPr b="1"/>
          </a:p>
        </p:txBody>
      </p:sp>
      <p:sp>
        <p:nvSpPr>
          <p:cNvPr id="375" name="Google Shape;375;p25"/>
          <p:cNvSpPr/>
          <p:nvPr/>
        </p:nvSpPr>
        <p:spPr>
          <a:xfrm>
            <a:off x="486850" y="2273275"/>
            <a:ext cx="2178000" cy="403500"/>
          </a:xfrm>
          <a:prstGeom prst="roundRect">
            <a:avLst>
              <a:gd fmla="val 16667" name="adj"/>
            </a:avLst>
          </a:prstGeom>
          <a:solidFill>
            <a:srgbClr val="FFFFFF"/>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Uso de herramientas lúdico-creativas</a:t>
            </a:r>
            <a:endParaRPr sz="1200"/>
          </a:p>
        </p:txBody>
      </p:sp>
      <p:sp>
        <p:nvSpPr>
          <p:cNvPr id="376" name="Google Shape;376;p25"/>
          <p:cNvSpPr/>
          <p:nvPr/>
        </p:nvSpPr>
        <p:spPr>
          <a:xfrm rot="5400000">
            <a:off x="2452125" y="2353375"/>
            <a:ext cx="1388100" cy="237600"/>
          </a:xfrm>
          <a:prstGeom prst="roundRect">
            <a:avLst>
              <a:gd fmla="val 16667" name="adj"/>
            </a:avLst>
          </a:prstGeom>
          <a:solidFill>
            <a:srgbClr val="93C47D"/>
          </a:solidFill>
          <a:ln cap="flat" cmpd="sng" w="9525">
            <a:solidFill>
              <a:srgbClr val="93C47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Similitudes</a:t>
            </a:r>
            <a:endParaRPr b="1"/>
          </a:p>
        </p:txBody>
      </p:sp>
      <p:sp>
        <p:nvSpPr>
          <p:cNvPr id="377" name="Google Shape;377;p25"/>
          <p:cNvSpPr/>
          <p:nvPr/>
        </p:nvSpPr>
        <p:spPr>
          <a:xfrm>
            <a:off x="6332700" y="2290250"/>
            <a:ext cx="2120700" cy="310800"/>
          </a:xfrm>
          <a:prstGeom prst="roundRect">
            <a:avLst>
              <a:gd fmla="val 16667" name="adj"/>
            </a:avLst>
          </a:prstGeom>
          <a:solidFill>
            <a:schemeClr val="lt1"/>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Documentación sistemática</a:t>
            </a:r>
            <a:endParaRPr sz="1200"/>
          </a:p>
        </p:txBody>
      </p:sp>
      <p:sp>
        <p:nvSpPr>
          <p:cNvPr id="378" name="Google Shape;378;p25"/>
          <p:cNvSpPr/>
          <p:nvPr/>
        </p:nvSpPr>
        <p:spPr>
          <a:xfrm>
            <a:off x="424625" y="3217350"/>
            <a:ext cx="2234100" cy="310800"/>
          </a:xfrm>
          <a:prstGeom prst="roundRect">
            <a:avLst>
              <a:gd fmla="val 16667" name="adj"/>
            </a:avLst>
          </a:prstGeom>
          <a:solidFill>
            <a:srgbClr val="FFFFFF"/>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Adaptación según el contexto</a:t>
            </a:r>
            <a:endParaRPr sz="1200"/>
          </a:p>
        </p:txBody>
      </p:sp>
      <p:sp>
        <p:nvSpPr>
          <p:cNvPr id="379" name="Google Shape;379;p25"/>
          <p:cNvSpPr/>
          <p:nvPr/>
        </p:nvSpPr>
        <p:spPr>
          <a:xfrm>
            <a:off x="424625" y="1421850"/>
            <a:ext cx="2234100" cy="310800"/>
          </a:xfrm>
          <a:prstGeom prst="roundRect">
            <a:avLst>
              <a:gd fmla="val 16667" name="adj"/>
            </a:avLst>
          </a:prstGeom>
          <a:solidFill>
            <a:srgbClr val="FFFFFF"/>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Evaluación y seguimiento</a:t>
            </a:r>
            <a:endParaRPr sz="1200"/>
          </a:p>
        </p:txBody>
      </p:sp>
      <p:cxnSp>
        <p:nvCxnSpPr>
          <p:cNvPr id="380" name="Google Shape;380;p25"/>
          <p:cNvCxnSpPr/>
          <p:nvPr/>
        </p:nvCxnSpPr>
        <p:spPr>
          <a:xfrm>
            <a:off x="2658600" y="1576377"/>
            <a:ext cx="466500" cy="5400"/>
          </a:xfrm>
          <a:prstGeom prst="straightConnector1">
            <a:avLst/>
          </a:prstGeom>
          <a:noFill/>
          <a:ln cap="flat" cmpd="sng" w="9525">
            <a:solidFill>
              <a:schemeClr val="dk2"/>
            </a:solidFill>
            <a:prstDash val="solid"/>
            <a:round/>
            <a:headEnd len="med" w="med" type="none"/>
            <a:tailEnd len="med" w="med" type="none"/>
          </a:ln>
        </p:spPr>
      </p:cxnSp>
      <p:cxnSp>
        <p:nvCxnSpPr>
          <p:cNvPr id="381" name="Google Shape;381;p25"/>
          <p:cNvCxnSpPr/>
          <p:nvPr/>
        </p:nvCxnSpPr>
        <p:spPr>
          <a:xfrm flipH="1" rot="10800000">
            <a:off x="2658600" y="3374802"/>
            <a:ext cx="511500" cy="8700"/>
          </a:xfrm>
          <a:prstGeom prst="straightConnector1">
            <a:avLst/>
          </a:prstGeom>
          <a:noFill/>
          <a:ln cap="flat" cmpd="sng" w="9525">
            <a:solidFill>
              <a:schemeClr val="dk2"/>
            </a:solidFill>
            <a:prstDash val="solid"/>
            <a:round/>
            <a:headEnd len="med" w="med" type="none"/>
            <a:tailEnd len="med" w="med" type="none"/>
          </a:ln>
        </p:spPr>
      </p:cxnSp>
      <p:sp>
        <p:nvSpPr>
          <p:cNvPr id="382" name="Google Shape;382;p25"/>
          <p:cNvSpPr/>
          <p:nvPr/>
        </p:nvSpPr>
        <p:spPr>
          <a:xfrm>
            <a:off x="6332700" y="2847850"/>
            <a:ext cx="2120700" cy="310800"/>
          </a:xfrm>
          <a:prstGeom prst="roundRect">
            <a:avLst>
              <a:gd fmla="val 16667" name="adj"/>
            </a:avLst>
          </a:prstGeom>
          <a:solidFill>
            <a:schemeClr val="lt1"/>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Documentación sistemática</a:t>
            </a:r>
            <a:endParaRPr sz="1200"/>
          </a:p>
        </p:txBody>
      </p:sp>
      <p:cxnSp>
        <p:nvCxnSpPr>
          <p:cNvPr id="383" name="Google Shape;383;p25"/>
          <p:cNvCxnSpPr/>
          <p:nvPr/>
        </p:nvCxnSpPr>
        <p:spPr>
          <a:xfrm flipH="1">
            <a:off x="5955875" y="2443838"/>
            <a:ext cx="342600" cy="72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26"/>
          <p:cNvSpPr/>
          <p:nvPr/>
        </p:nvSpPr>
        <p:spPr>
          <a:xfrm>
            <a:off x="288725" y="1053975"/>
            <a:ext cx="4223100" cy="3895500"/>
          </a:xfrm>
          <a:prstGeom prst="rect">
            <a:avLst/>
          </a:prstGeom>
          <a:solidFill>
            <a:srgbClr val="FFFFFF"/>
          </a:solidFill>
          <a:ln cap="flat" cmpd="sng" w="1905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389" name="Google Shape;389;p26"/>
          <p:cNvSpPr/>
          <p:nvPr/>
        </p:nvSpPr>
        <p:spPr>
          <a:xfrm>
            <a:off x="884050" y="3077325"/>
            <a:ext cx="3154500" cy="964500"/>
          </a:xfrm>
          <a:prstGeom prst="ellipse">
            <a:avLst/>
          </a:prstGeom>
          <a:solidFill>
            <a:srgbClr val="FFFFFF"/>
          </a:solidFill>
          <a:ln cap="flat" cmpd="sng" w="1905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0" name="Google Shape;390;p26"/>
          <p:cNvSpPr txBox="1"/>
          <p:nvPr>
            <p:ph type="title"/>
          </p:nvPr>
        </p:nvSpPr>
        <p:spPr>
          <a:xfrm>
            <a:off x="0" y="230700"/>
            <a:ext cx="4038600" cy="572700"/>
          </a:xfrm>
          <a:prstGeom prst="rect">
            <a:avLst/>
          </a:prstGeom>
          <a:solidFill>
            <a:srgbClr val="FF00FF"/>
          </a:solidFill>
          <a:ln cap="flat" cmpd="sng" w="9525">
            <a:solidFill>
              <a:srgbClr val="FF00FF"/>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s">
                <a:solidFill>
                  <a:schemeClr val="lt1"/>
                </a:solidFill>
              </a:rPr>
              <a:t>Roles</a:t>
            </a:r>
            <a:endParaRPr b="1">
              <a:solidFill>
                <a:schemeClr val="lt1"/>
              </a:solidFill>
            </a:endParaRPr>
          </a:p>
        </p:txBody>
      </p:sp>
      <p:sp>
        <p:nvSpPr>
          <p:cNvPr id="391" name="Google Shape;391;p26"/>
          <p:cNvSpPr/>
          <p:nvPr/>
        </p:nvSpPr>
        <p:spPr>
          <a:xfrm>
            <a:off x="4572000" y="1053975"/>
            <a:ext cx="4223100" cy="3895500"/>
          </a:xfrm>
          <a:prstGeom prst="rect">
            <a:avLst/>
          </a:prstGeom>
          <a:solidFill>
            <a:srgbClr val="FFFFFF"/>
          </a:solidFill>
          <a:ln cap="flat" cmpd="sng" w="1905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2" name="Google Shape;392;p26"/>
          <p:cNvSpPr/>
          <p:nvPr/>
        </p:nvSpPr>
        <p:spPr>
          <a:xfrm>
            <a:off x="406325" y="1170850"/>
            <a:ext cx="2269200" cy="327900"/>
          </a:xfrm>
          <a:prstGeom prst="roundRect">
            <a:avLst>
              <a:gd fmla="val 16667" name="adj"/>
            </a:avLst>
          </a:prstGeom>
          <a:gradFill>
            <a:gsLst>
              <a:gs pos="0">
                <a:srgbClr val="DBD4EB"/>
              </a:gs>
              <a:gs pos="100000">
                <a:srgbClr val="9080BB"/>
              </a:gs>
            </a:gsLst>
            <a:path path="circle">
              <a:fillToRect b="50%" l="50%" r="50%" t="50%"/>
            </a:path>
            <a:tileRect/>
          </a:gra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a:t>
            </a:r>
            <a:endParaRPr b="1" sz="1200"/>
          </a:p>
        </p:txBody>
      </p:sp>
      <p:sp>
        <p:nvSpPr>
          <p:cNvPr id="393" name="Google Shape;393;p26"/>
          <p:cNvSpPr/>
          <p:nvPr/>
        </p:nvSpPr>
        <p:spPr>
          <a:xfrm>
            <a:off x="518600" y="1170850"/>
            <a:ext cx="340500" cy="327900"/>
          </a:xfrm>
          <a:prstGeom prst="donut">
            <a:avLst>
              <a:gd fmla="val 25000" name="adj"/>
            </a:avLst>
          </a:prstGeom>
          <a:solidFill>
            <a:srgbClr val="FF00FF"/>
          </a:solidFill>
          <a:ln cap="flat" cmpd="sng" w="952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94" name="Google Shape;394;p26"/>
          <p:cNvSpPr/>
          <p:nvPr/>
        </p:nvSpPr>
        <p:spPr>
          <a:xfrm>
            <a:off x="4777800" y="1170850"/>
            <a:ext cx="2269200" cy="327900"/>
          </a:xfrm>
          <a:prstGeom prst="roundRect">
            <a:avLst>
              <a:gd fmla="val 16667" name="adj"/>
            </a:avLst>
          </a:prstGeom>
          <a:gradFill>
            <a:gsLst>
              <a:gs pos="0">
                <a:srgbClr val="DBD4EB"/>
              </a:gs>
              <a:gs pos="100000">
                <a:srgbClr val="9080BB"/>
              </a:gs>
            </a:gsLst>
            <a:path path="circle">
              <a:fillToRect b="50%" l="50%" r="50%" t="50%"/>
            </a:path>
            <a:tileRect/>
          </a:gra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CHILD LIFE</a:t>
            </a:r>
            <a:endParaRPr b="1" sz="1200"/>
          </a:p>
        </p:txBody>
      </p:sp>
      <p:sp>
        <p:nvSpPr>
          <p:cNvPr id="395" name="Google Shape;395;p26"/>
          <p:cNvSpPr/>
          <p:nvPr/>
        </p:nvSpPr>
        <p:spPr>
          <a:xfrm>
            <a:off x="4891275" y="1170850"/>
            <a:ext cx="340500" cy="327900"/>
          </a:xfrm>
          <a:prstGeom prst="donut">
            <a:avLst>
              <a:gd fmla="val 25000" name="adj"/>
            </a:avLst>
          </a:prstGeom>
          <a:solidFill>
            <a:srgbClr val="FF00FF"/>
          </a:solidFill>
          <a:ln cap="flat" cmpd="sng" w="952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396" name="Google Shape;396;p26"/>
          <p:cNvCxnSpPr/>
          <p:nvPr/>
        </p:nvCxnSpPr>
        <p:spPr>
          <a:xfrm rot="10800000">
            <a:off x="682525" y="953100"/>
            <a:ext cx="0" cy="441300"/>
          </a:xfrm>
          <a:prstGeom prst="straightConnector1">
            <a:avLst/>
          </a:prstGeom>
          <a:noFill/>
          <a:ln cap="flat" cmpd="sng" w="114300">
            <a:solidFill>
              <a:srgbClr val="EAD1DC"/>
            </a:solidFill>
            <a:prstDash val="solid"/>
            <a:round/>
            <a:headEnd len="med" w="med" type="none"/>
            <a:tailEnd len="med" w="med" type="none"/>
          </a:ln>
        </p:spPr>
      </p:cxnSp>
      <p:cxnSp>
        <p:nvCxnSpPr>
          <p:cNvPr id="397" name="Google Shape;397;p26"/>
          <p:cNvCxnSpPr/>
          <p:nvPr/>
        </p:nvCxnSpPr>
        <p:spPr>
          <a:xfrm rot="10800000">
            <a:off x="5061525" y="953100"/>
            <a:ext cx="0" cy="441300"/>
          </a:xfrm>
          <a:prstGeom prst="straightConnector1">
            <a:avLst/>
          </a:prstGeom>
          <a:noFill/>
          <a:ln cap="flat" cmpd="sng" w="114300">
            <a:solidFill>
              <a:srgbClr val="EAD1DC"/>
            </a:solidFill>
            <a:prstDash val="solid"/>
            <a:round/>
            <a:headEnd len="med" w="med" type="none"/>
            <a:tailEnd len="med" w="med" type="none"/>
          </a:ln>
        </p:spPr>
      </p:cxnSp>
      <p:sp>
        <p:nvSpPr>
          <p:cNvPr id="398" name="Google Shape;398;p26"/>
          <p:cNvSpPr/>
          <p:nvPr/>
        </p:nvSpPr>
        <p:spPr>
          <a:xfrm>
            <a:off x="1682975" y="1866200"/>
            <a:ext cx="1434600" cy="2400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Mediador social</a:t>
            </a:r>
            <a:endParaRPr sz="1000">
              <a:solidFill>
                <a:schemeClr val="dk1"/>
              </a:solidFill>
            </a:endParaRPr>
          </a:p>
        </p:txBody>
      </p:sp>
      <p:sp>
        <p:nvSpPr>
          <p:cNvPr id="399" name="Google Shape;399;p26"/>
          <p:cNvSpPr txBox="1"/>
          <p:nvPr/>
        </p:nvSpPr>
        <p:spPr>
          <a:xfrm>
            <a:off x="900275" y="4583100"/>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(Mesa, 2000;Valencia, 2015; et.)</a:t>
            </a:r>
            <a:endParaRPr/>
          </a:p>
        </p:txBody>
      </p:sp>
      <p:sp>
        <p:nvSpPr>
          <p:cNvPr id="400" name="Google Shape;400;p26"/>
          <p:cNvSpPr/>
          <p:nvPr/>
        </p:nvSpPr>
        <p:spPr>
          <a:xfrm>
            <a:off x="5260800" y="1776825"/>
            <a:ext cx="2845500" cy="8592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Los CCLS son especialistas certificados en vida infantil, profesionales capacitados para trabajar con niños, adolescentes y sus familias en entornos de atención médica, especialmente hospitales.</a:t>
            </a:r>
            <a:endParaRPr sz="1000">
              <a:solidFill>
                <a:schemeClr val="dk1"/>
              </a:solidFill>
            </a:endParaRPr>
          </a:p>
        </p:txBody>
      </p:sp>
      <p:sp>
        <p:nvSpPr>
          <p:cNvPr id="401" name="Google Shape;401;p26"/>
          <p:cNvSpPr txBox="1"/>
          <p:nvPr/>
        </p:nvSpPr>
        <p:spPr>
          <a:xfrm>
            <a:off x="5260800" y="4691025"/>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(Romito, 2020; </a:t>
            </a:r>
            <a:r>
              <a:rPr lang="es" sz="800">
                <a:solidFill>
                  <a:schemeClr val="dk1"/>
                </a:solidFill>
              </a:rPr>
              <a:t>Wittenberg</a:t>
            </a:r>
            <a:r>
              <a:rPr lang="es" sz="800">
                <a:solidFill>
                  <a:schemeClr val="dk1"/>
                </a:solidFill>
              </a:rPr>
              <a:t>, 2021; Claridge, 2020;  et.)</a:t>
            </a:r>
            <a:endParaRPr/>
          </a:p>
        </p:txBody>
      </p:sp>
      <p:sp>
        <p:nvSpPr>
          <p:cNvPr id="402" name="Google Shape;402;p26"/>
          <p:cNvSpPr/>
          <p:nvPr/>
        </p:nvSpPr>
        <p:spPr>
          <a:xfrm>
            <a:off x="5050950" y="2922000"/>
            <a:ext cx="3265200" cy="4413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Encargados de cumplir con el objetivo general de los programas o bien de los Servicios de Child Life (CLS).</a:t>
            </a:r>
            <a:endParaRPr sz="1000">
              <a:solidFill>
                <a:schemeClr val="dk1"/>
              </a:solidFill>
            </a:endParaRPr>
          </a:p>
        </p:txBody>
      </p:sp>
      <p:sp>
        <p:nvSpPr>
          <p:cNvPr id="403" name="Google Shape;403;p26"/>
          <p:cNvSpPr/>
          <p:nvPr/>
        </p:nvSpPr>
        <p:spPr>
          <a:xfrm>
            <a:off x="1360625" y="2487125"/>
            <a:ext cx="2079300" cy="11076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800">
                <a:solidFill>
                  <a:schemeClr val="dk1"/>
                </a:solidFill>
              </a:rPr>
              <a:t>El recreador facilita el aprendizaje y desarrollo mediante actividades lúdico-creativas, utilizando herramientas educativas y lúdicas para promover la participación, la construcción de significados y fortalecer vínculos sociales, apoyando la autonomía y la interacción.</a:t>
            </a:r>
            <a:endParaRPr sz="800">
              <a:solidFill>
                <a:schemeClr val="dk1"/>
              </a:solidFill>
            </a:endParaRPr>
          </a:p>
        </p:txBody>
      </p:sp>
      <p:sp>
        <p:nvSpPr>
          <p:cNvPr id="404" name="Google Shape;404;p26"/>
          <p:cNvSpPr/>
          <p:nvPr/>
        </p:nvSpPr>
        <p:spPr>
          <a:xfrm>
            <a:off x="2276975" y="2176663"/>
            <a:ext cx="246600" cy="240000"/>
          </a:xfrm>
          <a:prstGeom prst="downArrow">
            <a:avLst>
              <a:gd fmla="val 50000" name="adj1"/>
              <a:gd fmla="val 50000" name="adj2"/>
            </a:avLst>
          </a:prstGeom>
          <a:solidFill>
            <a:srgbClr val="FF00FF"/>
          </a:solidFill>
          <a:ln cap="flat" cmpd="sng" w="1905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5" name="Google Shape;405;p26"/>
          <p:cNvSpPr/>
          <p:nvPr/>
        </p:nvSpPr>
        <p:spPr>
          <a:xfrm>
            <a:off x="406325" y="3077325"/>
            <a:ext cx="776700" cy="4413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800">
                <a:solidFill>
                  <a:schemeClr val="dk1"/>
                </a:solidFill>
              </a:rPr>
              <a:t>Promotor del bienestar integral</a:t>
            </a:r>
            <a:endParaRPr sz="800">
              <a:solidFill>
                <a:schemeClr val="dk1"/>
              </a:solidFill>
            </a:endParaRPr>
          </a:p>
        </p:txBody>
      </p:sp>
      <p:sp>
        <p:nvSpPr>
          <p:cNvPr id="406" name="Google Shape;406;p26"/>
          <p:cNvSpPr/>
          <p:nvPr/>
        </p:nvSpPr>
        <p:spPr>
          <a:xfrm>
            <a:off x="1839875" y="3789938"/>
            <a:ext cx="1120800" cy="4413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800">
                <a:solidFill>
                  <a:schemeClr val="dk1"/>
                </a:solidFill>
              </a:rPr>
              <a:t>Creador de estrategias creativas y recreativas</a:t>
            </a:r>
            <a:endParaRPr sz="800">
              <a:solidFill>
                <a:schemeClr val="dk1"/>
              </a:solidFill>
            </a:endParaRPr>
          </a:p>
        </p:txBody>
      </p:sp>
      <p:sp>
        <p:nvSpPr>
          <p:cNvPr id="407" name="Google Shape;407;p26"/>
          <p:cNvSpPr/>
          <p:nvPr/>
        </p:nvSpPr>
        <p:spPr>
          <a:xfrm>
            <a:off x="3617613" y="3077326"/>
            <a:ext cx="776700" cy="4413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800">
                <a:solidFill>
                  <a:schemeClr val="dk1"/>
                </a:solidFill>
              </a:rPr>
              <a:t>Facilitador de la interacción</a:t>
            </a:r>
            <a:endParaRPr sz="800">
              <a:solidFill>
                <a:schemeClr val="dk1"/>
              </a:solidFill>
            </a:endParaRPr>
          </a:p>
        </p:txBody>
      </p:sp>
      <p:sp>
        <p:nvSpPr>
          <p:cNvPr id="408" name="Google Shape;408;p26"/>
          <p:cNvSpPr/>
          <p:nvPr/>
        </p:nvSpPr>
        <p:spPr>
          <a:xfrm>
            <a:off x="6560250" y="2681988"/>
            <a:ext cx="246600" cy="240000"/>
          </a:xfrm>
          <a:prstGeom prst="downArrow">
            <a:avLst>
              <a:gd fmla="val 50000" name="adj1"/>
              <a:gd fmla="val 50000" name="adj2"/>
            </a:avLst>
          </a:prstGeom>
          <a:solidFill>
            <a:srgbClr val="FF00FF"/>
          </a:solidFill>
          <a:ln cap="flat" cmpd="sng" w="1905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09" name="Google Shape;409;p26"/>
          <p:cNvSpPr/>
          <p:nvPr/>
        </p:nvSpPr>
        <p:spPr>
          <a:xfrm>
            <a:off x="4966650" y="3477113"/>
            <a:ext cx="3433800" cy="572700"/>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se extiende más allá de los paradigmas típicos de atención médica y abarca una amplia gama de intervenciones adaptadas a las necesidades individuales.</a:t>
            </a:r>
            <a:endParaRPr sz="1000">
              <a:solidFill>
                <a:schemeClr val="dk1"/>
              </a:solidFill>
            </a:endParaRPr>
          </a:p>
        </p:txBody>
      </p:sp>
      <p:sp>
        <p:nvSpPr>
          <p:cNvPr id="410" name="Google Shape;410;p26"/>
          <p:cNvSpPr/>
          <p:nvPr/>
        </p:nvSpPr>
        <p:spPr>
          <a:xfrm>
            <a:off x="4966650" y="4249714"/>
            <a:ext cx="3433800" cy="441300"/>
          </a:xfrm>
          <a:prstGeom prst="rect">
            <a:avLst/>
          </a:prstGeom>
          <a:solidFill>
            <a:srgbClr val="EAD1DC"/>
          </a:solidFill>
          <a:ln cap="flat" cmpd="sng" w="2857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Contrae una serie de impactos en:</a:t>
            </a:r>
            <a:endParaRPr sz="1000">
              <a:solidFill>
                <a:schemeClr val="dk1"/>
              </a:solidFill>
            </a:endParaRPr>
          </a:p>
          <a:p>
            <a:pPr indent="0" lvl="0" marL="0" rtl="0" algn="ctr">
              <a:spcBef>
                <a:spcPts val="0"/>
              </a:spcBef>
              <a:spcAft>
                <a:spcPts val="0"/>
              </a:spcAft>
              <a:buNone/>
            </a:pPr>
            <a:r>
              <a:rPr lang="es" sz="1000">
                <a:solidFill>
                  <a:schemeClr val="dk1"/>
                </a:solidFill>
              </a:rPr>
              <a:t>El paciente, la familia, la Institución y en el rol profesional</a:t>
            </a:r>
            <a:endParaRPr sz="10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27"/>
          <p:cNvSpPr txBox="1"/>
          <p:nvPr>
            <p:ph type="title"/>
          </p:nvPr>
        </p:nvSpPr>
        <p:spPr>
          <a:xfrm>
            <a:off x="0" y="331575"/>
            <a:ext cx="3616800" cy="572700"/>
          </a:xfrm>
          <a:prstGeom prst="rect">
            <a:avLst/>
          </a:prstGeom>
          <a:ln cap="flat" cmpd="sng" w="28575">
            <a:solidFill>
              <a:srgbClr val="FF00FF"/>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s">
                <a:solidFill>
                  <a:srgbClr val="FF00FF"/>
                </a:solidFill>
              </a:rPr>
              <a:t>Análisis</a:t>
            </a:r>
            <a:endParaRPr>
              <a:solidFill>
                <a:srgbClr val="FF00FF"/>
              </a:solidFill>
            </a:endParaRPr>
          </a:p>
        </p:txBody>
      </p:sp>
      <p:sp>
        <p:nvSpPr>
          <p:cNvPr id="416" name="Google Shape;416;p27"/>
          <p:cNvSpPr/>
          <p:nvPr/>
        </p:nvSpPr>
        <p:spPr>
          <a:xfrm>
            <a:off x="3757350" y="1898575"/>
            <a:ext cx="1629300" cy="465900"/>
          </a:xfrm>
          <a:prstGeom prst="roundRect">
            <a:avLst>
              <a:gd fmla="val 16667" name="adj"/>
            </a:avLst>
          </a:prstGeom>
          <a:solidFill>
            <a:srgbClr val="FF00FF"/>
          </a:solidFill>
          <a:ln cap="flat" cmpd="sng" w="952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Recreación y Child Life</a:t>
            </a:r>
            <a:endParaRPr/>
          </a:p>
        </p:txBody>
      </p:sp>
      <p:sp>
        <p:nvSpPr>
          <p:cNvPr id="417" name="Google Shape;417;p27"/>
          <p:cNvSpPr/>
          <p:nvPr/>
        </p:nvSpPr>
        <p:spPr>
          <a:xfrm>
            <a:off x="3627488" y="2426950"/>
            <a:ext cx="1876500" cy="572700"/>
          </a:xfrm>
          <a:prstGeom prst="roundRect">
            <a:avLst>
              <a:gd fmla="val 16667" name="adj"/>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¿Qué se identificó?</a:t>
            </a:r>
            <a:endParaRPr/>
          </a:p>
        </p:txBody>
      </p:sp>
      <p:sp>
        <p:nvSpPr>
          <p:cNvPr id="418" name="Google Shape;418;p27"/>
          <p:cNvSpPr/>
          <p:nvPr/>
        </p:nvSpPr>
        <p:spPr>
          <a:xfrm>
            <a:off x="280800" y="1917088"/>
            <a:ext cx="2377800" cy="310800"/>
          </a:xfrm>
          <a:prstGeom prst="roundRect">
            <a:avLst>
              <a:gd fmla="val 16667" name="adj"/>
            </a:avLst>
          </a:prstGeom>
          <a:solidFill>
            <a:srgbClr val="FFFFFF"/>
          </a:solidFill>
          <a:ln cap="flat" cmpd="sng" w="952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Bienestar integral</a:t>
            </a:r>
            <a:endParaRPr sz="1200"/>
          </a:p>
        </p:txBody>
      </p:sp>
      <p:sp>
        <p:nvSpPr>
          <p:cNvPr id="419" name="Google Shape;419;p27"/>
          <p:cNvSpPr/>
          <p:nvPr/>
        </p:nvSpPr>
        <p:spPr>
          <a:xfrm>
            <a:off x="6209100" y="2070400"/>
            <a:ext cx="1876500" cy="310800"/>
          </a:xfrm>
          <a:prstGeom prst="roundRect">
            <a:avLst>
              <a:gd fmla="val 16667" name="adj"/>
            </a:avLst>
          </a:prstGeom>
          <a:solidFill>
            <a:schemeClr val="lt1"/>
          </a:solidFill>
          <a:ln cap="flat" cmpd="sng" w="952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Roles por contextos</a:t>
            </a:r>
            <a:endParaRPr sz="1200"/>
          </a:p>
        </p:txBody>
      </p:sp>
      <p:cxnSp>
        <p:nvCxnSpPr>
          <p:cNvPr id="420" name="Google Shape;420;p27"/>
          <p:cNvCxnSpPr>
            <a:stCxn id="417" idx="1"/>
          </p:cNvCxnSpPr>
          <p:nvPr/>
        </p:nvCxnSpPr>
        <p:spPr>
          <a:xfrm rot="10800000">
            <a:off x="3181988" y="2708200"/>
            <a:ext cx="445500" cy="5100"/>
          </a:xfrm>
          <a:prstGeom prst="straightConnector1">
            <a:avLst/>
          </a:prstGeom>
          <a:noFill/>
          <a:ln cap="flat" cmpd="sng" w="9525">
            <a:solidFill>
              <a:schemeClr val="dk2"/>
            </a:solidFill>
            <a:prstDash val="solid"/>
            <a:round/>
            <a:headEnd len="med" w="med" type="none"/>
            <a:tailEnd len="med" w="med" type="none"/>
          </a:ln>
        </p:spPr>
      </p:cxnSp>
      <p:cxnSp>
        <p:nvCxnSpPr>
          <p:cNvPr id="421" name="Google Shape;421;p27"/>
          <p:cNvCxnSpPr>
            <a:stCxn id="418" idx="3"/>
          </p:cNvCxnSpPr>
          <p:nvPr/>
        </p:nvCxnSpPr>
        <p:spPr>
          <a:xfrm flipH="1" rot="10800000">
            <a:off x="2658600" y="2070388"/>
            <a:ext cx="599100" cy="2100"/>
          </a:xfrm>
          <a:prstGeom prst="straightConnector1">
            <a:avLst/>
          </a:prstGeom>
          <a:noFill/>
          <a:ln cap="flat" cmpd="sng" w="9525">
            <a:solidFill>
              <a:schemeClr val="dk2"/>
            </a:solidFill>
            <a:prstDash val="solid"/>
            <a:round/>
            <a:headEnd len="med" w="med" type="none"/>
            <a:tailEnd len="med" w="med" type="none"/>
          </a:ln>
        </p:spPr>
      </p:cxnSp>
      <p:cxnSp>
        <p:nvCxnSpPr>
          <p:cNvPr id="422" name="Google Shape;422;p27"/>
          <p:cNvCxnSpPr/>
          <p:nvPr/>
        </p:nvCxnSpPr>
        <p:spPr>
          <a:xfrm>
            <a:off x="3163025" y="1898575"/>
            <a:ext cx="12600" cy="1147200"/>
          </a:xfrm>
          <a:prstGeom prst="straightConnector1">
            <a:avLst/>
          </a:prstGeom>
          <a:noFill/>
          <a:ln cap="flat" cmpd="sng" w="9525">
            <a:solidFill>
              <a:schemeClr val="dk2"/>
            </a:solidFill>
            <a:prstDash val="solid"/>
            <a:round/>
            <a:headEnd len="med" w="med" type="none"/>
            <a:tailEnd len="med" w="med" type="none"/>
          </a:ln>
        </p:spPr>
      </p:cxnSp>
      <p:cxnSp>
        <p:nvCxnSpPr>
          <p:cNvPr id="423" name="Google Shape;423;p27"/>
          <p:cNvCxnSpPr>
            <a:stCxn id="417" idx="3"/>
          </p:cNvCxnSpPr>
          <p:nvPr/>
        </p:nvCxnSpPr>
        <p:spPr>
          <a:xfrm>
            <a:off x="5503988" y="2713300"/>
            <a:ext cx="338100" cy="7500"/>
          </a:xfrm>
          <a:prstGeom prst="straightConnector1">
            <a:avLst/>
          </a:prstGeom>
          <a:noFill/>
          <a:ln cap="flat" cmpd="sng" w="9525">
            <a:solidFill>
              <a:schemeClr val="dk2"/>
            </a:solidFill>
            <a:prstDash val="solid"/>
            <a:round/>
            <a:headEnd len="med" w="med" type="none"/>
            <a:tailEnd len="med" w="med" type="none"/>
          </a:ln>
        </p:spPr>
      </p:cxnSp>
      <p:cxnSp>
        <p:nvCxnSpPr>
          <p:cNvPr id="424" name="Google Shape;424;p27"/>
          <p:cNvCxnSpPr>
            <a:stCxn id="419" idx="1"/>
          </p:cNvCxnSpPr>
          <p:nvPr/>
        </p:nvCxnSpPr>
        <p:spPr>
          <a:xfrm flipH="1">
            <a:off x="5866500" y="2225800"/>
            <a:ext cx="342600" cy="7200"/>
          </a:xfrm>
          <a:prstGeom prst="straightConnector1">
            <a:avLst/>
          </a:prstGeom>
          <a:noFill/>
          <a:ln cap="flat" cmpd="sng" w="9525">
            <a:solidFill>
              <a:schemeClr val="dk2"/>
            </a:solidFill>
            <a:prstDash val="solid"/>
            <a:round/>
            <a:headEnd len="med" w="med" type="none"/>
            <a:tailEnd len="med" w="med" type="none"/>
          </a:ln>
        </p:spPr>
      </p:cxnSp>
      <p:sp>
        <p:nvSpPr>
          <p:cNvPr id="425" name="Google Shape;425;p27"/>
          <p:cNvSpPr/>
          <p:nvPr/>
        </p:nvSpPr>
        <p:spPr>
          <a:xfrm>
            <a:off x="977250" y="3760725"/>
            <a:ext cx="7189500" cy="821700"/>
          </a:xfrm>
          <a:prstGeom prst="roundRect">
            <a:avLst>
              <a:gd fmla="val 16667" name="adj"/>
            </a:avLst>
          </a:prstGeom>
          <a:solidFill>
            <a:schemeClr val="lt1"/>
          </a:solidFill>
          <a:ln cap="flat" cmpd="sng" w="38100">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Ambos roles son complementarios en el ámbito hospitalario, ya que el especialista en Child Life se enfoca en intervenciones clínicas específicas, mientras que el recreador amplía las posibilidades de intervención al incorporar dinámicas participativas y de resignificación emocional, creando espacios más humanizados y enriquecedores para los pacientes. pediátricos y sus familias.</a:t>
            </a:r>
            <a:endParaRPr sz="1200"/>
          </a:p>
        </p:txBody>
      </p:sp>
      <p:sp>
        <p:nvSpPr>
          <p:cNvPr id="426" name="Google Shape;426;p27"/>
          <p:cNvSpPr/>
          <p:nvPr/>
        </p:nvSpPr>
        <p:spPr>
          <a:xfrm rot="-5400000">
            <a:off x="5165625" y="2353375"/>
            <a:ext cx="1388100" cy="237600"/>
          </a:xfrm>
          <a:prstGeom prst="roundRect">
            <a:avLst>
              <a:gd fmla="val 16667" name="adj"/>
            </a:avLst>
          </a:prstGeom>
          <a:solidFill>
            <a:srgbClr val="D5A6BD"/>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Diferencias</a:t>
            </a:r>
            <a:endParaRPr b="1"/>
          </a:p>
        </p:txBody>
      </p:sp>
      <p:sp>
        <p:nvSpPr>
          <p:cNvPr id="427" name="Google Shape;427;p27"/>
          <p:cNvSpPr/>
          <p:nvPr/>
        </p:nvSpPr>
        <p:spPr>
          <a:xfrm rot="5400000">
            <a:off x="2452125" y="2353375"/>
            <a:ext cx="1388100" cy="237600"/>
          </a:xfrm>
          <a:prstGeom prst="roundRect">
            <a:avLst>
              <a:gd fmla="val 16667" name="adj"/>
            </a:avLst>
          </a:prstGeom>
          <a:solidFill>
            <a:srgbClr val="D5A6BD"/>
          </a:solidFill>
          <a:ln cap="flat" cmpd="sng" w="9525">
            <a:solidFill>
              <a:srgbClr val="D5A6BD"/>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Similitudes</a:t>
            </a:r>
            <a:endParaRPr b="1"/>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p:nvPr/>
        </p:nvSpPr>
        <p:spPr>
          <a:xfrm rot="-131833">
            <a:off x="647868" y="534357"/>
            <a:ext cx="7848370" cy="846009"/>
          </a:xfrm>
          <a:prstGeom prst="rect">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 name="Google Shape;61;p14"/>
          <p:cNvSpPr/>
          <p:nvPr/>
        </p:nvSpPr>
        <p:spPr>
          <a:xfrm rot="-269">
            <a:off x="733360" y="596224"/>
            <a:ext cx="7677300" cy="722400"/>
          </a:xfrm>
          <a:prstGeom prst="rect">
            <a:avLst/>
          </a:prstGeom>
          <a:solidFill>
            <a:srgbClr val="FFFFFF"/>
          </a:solidFill>
          <a:ln cap="flat" cmpd="sng" w="19050">
            <a:solidFill>
              <a:srgbClr val="A64D7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2" name="Google Shape;62;p14"/>
          <p:cNvSpPr txBox="1"/>
          <p:nvPr>
            <p:ph type="title"/>
          </p:nvPr>
        </p:nvSpPr>
        <p:spPr>
          <a:xfrm>
            <a:off x="467450" y="596225"/>
            <a:ext cx="8209200" cy="7224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s" sz="1700"/>
              <a:t>¿Qué similitudes se pueden establecer entre la terapia Child Life y los procesos de Recreación en contextos hospitalarios en el marco de sus enfoques y procedimientos?</a:t>
            </a:r>
            <a:endParaRPr sz="1700"/>
          </a:p>
        </p:txBody>
      </p:sp>
      <p:sp>
        <p:nvSpPr>
          <p:cNvPr id="63" name="Google Shape;63;p14"/>
          <p:cNvSpPr/>
          <p:nvPr/>
        </p:nvSpPr>
        <p:spPr>
          <a:xfrm>
            <a:off x="467450" y="2497800"/>
            <a:ext cx="1790100" cy="722400"/>
          </a:xfrm>
          <a:prstGeom prst="ellipse">
            <a:avLst/>
          </a:prstGeom>
          <a:solidFill>
            <a:srgbClr val="FFFFFF"/>
          </a:solidFill>
          <a:ln cap="flat" cmpd="sng" w="2857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Definición</a:t>
            </a:r>
            <a:endParaRPr/>
          </a:p>
        </p:txBody>
      </p:sp>
      <p:sp>
        <p:nvSpPr>
          <p:cNvPr id="64" name="Google Shape;64;p14"/>
          <p:cNvSpPr/>
          <p:nvPr/>
        </p:nvSpPr>
        <p:spPr>
          <a:xfrm>
            <a:off x="1732400" y="3447100"/>
            <a:ext cx="1790100" cy="722400"/>
          </a:xfrm>
          <a:prstGeom prst="ellipse">
            <a:avLst/>
          </a:prstGeom>
          <a:solidFill>
            <a:srgbClr val="FFFFFF"/>
          </a:solidFill>
          <a:ln cap="flat" cmpd="sng" w="2857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Enfoques</a:t>
            </a:r>
            <a:endParaRPr/>
          </a:p>
        </p:txBody>
      </p:sp>
      <p:sp>
        <p:nvSpPr>
          <p:cNvPr id="65" name="Google Shape;65;p14"/>
          <p:cNvSpPr/>
          <p:nvPr/>
        </p:nvSpPr>
        <p:spPr>
          <a:xfrm>
            <a:off x="2997313" y="2497800"/>
            <a:ext cx="1790100" cy="722400"/>
          </a:xfrm>
          <a:prstGeom prst="ellipse">
            <a:avLst/>
          </a:prstGeom>
          <a:solidFill>
            <a:srgbClr val="FFFFFF"/>
          </a:solidFill>
          <a:ln cap="flat" cmpd="sng" w="2857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Bases teóricas</a:t>
            </a:r>
            <a:endParaRPr/>
          </a:p>
        </p:txBody>
      </p:sp>
      <p:sp>
        <p:nvSpPr>
          <p:cNvPr id="66" name="Google Shape;66;p14"/>
          <p:cNvSpPr/>
          <p:nvPr/>
        </p:nvSpPr>
        <p:spPr>
          <a:xfrm>
            <a:off x="4277325" y="3447100"/>
            <a:ext cx="1790100" cy="722400"/>
          </a:xfrm>
          <a:prstGeom prst="ellipse">
            <a:avLst/>
          </a:prstGeom>
          <a:solidFill>
            <a:srgbClr val="FFFFFF"/>
          </a:solidFill>
          <a:ln cap="flat" cmpd="sng" w="2857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Herramientas</a:t>
            </a:r>
            <a:endParaRPr/>
          </a:p>
        </p:txBody>
      </p:sp>
      <p:sp>
        <p:nvSpPr>
          <p:cNvPr id="67" name="Google Shape;67;p14"/>
          <p:cNvSpPr/>
          <p:nvPr/>
        </p:nvSpPr>
        <p:spPr>
          <a:xfrm>
            <a:off x="5527175" y="2497800"/>
            <a:ext cx="1790100" cy="722400"/>
          </a:xfrm>
          <a:prstGeom prst="ellipse">
            <a:avLst/>
          </a:prstGeom>
          <a:solidFill>
            <a:srgbClr val="FFFFFF"/>
          </a:solidFill>
          <a:ln cap="flat" cmpd="sng" w="2857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Metodologías</a:t>
            </a:r>
            <a:endParaRPr/>
          </a:p>
        </p:txBody>
      </p:sp>
      <p:sp>
        <p:nvSpPr>
          <p:cNvPr id="68" name="Google Shape;68;p14"/>
          <p:cNvSpPr/>
          <p:nvPr/>
        </p:nvSpPr>
        <p:spPr>
          <a:xfrm>
            <a:off x="6822250" y="3447100"/>
            <a:ext cx="1790100" cy="722400"/>
          </a:xfrm>
          <a:prstGeom prst="ellipse">
            <a:avLst/>
          </a:prstGeom>
          <a:solidFill>
            <a:srgbClr val="FFFFFF"/>
          </a:solidFill>
          <a:ln cap="flat" cmpd="sng" w="2857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Roles</a:t>
            </a:r>
            <a:endParaRPr/>
          </a:p>
        </p:txBody>
      </p:sp>
      <p:sp>
        <p:nvSpPr>
          <p:cNvPr id="69" name="Google Shape;69;p14"/>
          <p:cNvSpPr/>
          <p:nvPr/>
        </p:nvSpPr>
        <p:spPr>
          <a:xfrm>
            <a:off x="1104050" y="2140163"/>
            <a:ext cx="516900" cy="485700"/>
          </a:xfrm>
          <a:prstGeom prst="ellipse">
            <a:avLst/>
          </a:prstGeom>
          <a:solidFill>
            <a:srgbClr val="00FFFF"/>
          </a:solidFill>
          <a:ln cap="flat" cmpd="sng" w="9525">
            <a:solidFill>
              <a:srgbClr val="00FF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600"/>
              <a:t>1</a:t>
            </a:r>
            <a:endParaRPr b="1" sz="1600"/>
          </a:p>
        </p:txBody>
      </p:sp>
      <p:sp>
        <p:nvSpPr>
          <p:cNvPr id="70" name="Google Shape;70;p14"/>
          <p:cNvSpPr/>
          <p:nvPr/>
        </p:nvSpPr>
        <p:spPr>
          <a:xfrm>
            <a:off x="2368988" y="3099388"/>
            <a:ext cx="516900" cy="485700"/>
          </a:xfrm>
          <a:prstGeom prst="ellipse">
            <a:avLst/>
          </a:prstGeom>
          <a:solidFill>
            <a:srgbClr val="9900FF"/>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600"/>
              <a:t>2</a:t>
            </a:r>
            <a:endParaRPr b="1" sz="1600"/>
          </a:p>
        </p:txBody>
      </p:sp>
      <p:sp>
        <p:nvSpPr>
          <p:cNvPr id="71" name="Google Shape;71;p14"/>
          <p:cNvSpPr/>
          <p:nvPr/>
        </p:nvSpPr>
        <p:spPr>
          <a:xfrm>
            <a:off x="4898850" y="3099388"/>
            <a:ext cx="516900" cy="485700"/>
          </a:xfrm>
          <a:prstGeom prst="ellipse">
            <a:avLst/>
          </a:prstGeom>
          <a:solidFill>
            <a:srgbClr val="FF0000"/>
          </a:solid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600"/>
              <a:t>4</a:t>
            </a:r>
            <a:endParaRPr b="1" sz="1600"/>
          </a:p>
        </p:txBody>
      </p:sp>
      <p:sp>
        <p:nvSpPr>
          <p:cNvPr id="72" name="Google Shape;72;p14"/>
          <p:cNvSpPr/>
          <p:nvPr/>
        </p:nvSpPr>
        <p:spPr>
          <a:xfrm>
            <a:off x="3633913" y="2140163"/>
            <a:ext cx="516900" cy="485700"/>
          </a:xfrm>
          <a:prstGeom prst="ellipse">
            <a:avLst/>
          </a:prstGeom>
          <a:solidFill>
            <a:srgbClr val="FFFF00"/>
          </a:solid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600"/>
              <a:t>3</a:t>
            </a:r>
            <a:endParaRPr b="1" sz="1600"/>
          </a:p>
        </p:txBody>
      </p:sp>
      <p:sp>
        <p:nvSpPr>
          <p:cNvPr id="73" name="Google Shape;73;p14"/>
          <p:cNvSpPr/>
          <p:nvPr/>
        </p:nvSpPr>
        <p:spPr>
          <a:xfrm>
            <a:off x="6163800" y="2140163"/>
            <a:ext cx="516900" cy="485700"/>
          </a:xfrm>
          <a:prstGeom prst="ellipse">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600"/>
              <a:t>5</a:t>
            </a:r>
            <a:endParaRPr b="1" sz="1600"/>
          </a:p>
        </p:txBody>
      </p:sp>
      <p:sp>
        <p:nvSpPr>
          <p:cNvPr id="74" name="Google Shape;74;p14"/>
          <p:cNvSpPr/>
          <p:nvPr/>
        </p:nvSpPr>
        <p:spPr>
          <a:xfrm>
            <a:off x="7458850" y="3099388"/>
            <a:ext cx="516900" cy="485700"/>
          </a:xfrm>
          <a:prstGeom prst="ellipse">
            <a:avLst/>
          </a:prstGeom>
          <a:solidFill>
            <a:srgbClr val="FF00FF"/>
          </a:solidFill>
          <a:ln cap="flat" cmpd="sng" w="9525">
            <a:solidFill>
              <a:srgbClr val="FF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600"/>
              <a:t>6</a:t>
            </a:r>
            <a:endParaRPr b="1" sz="1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5"/>
          <p:cNvSpPr txBox="1"/>
          <p:nvPr>
            <p:ph type="title"/>
          </p:nvPr>
        </p:nvSpPr>
        <p:spPr>
          <a:xfrm>
            <a:off x="0" y="220700"/>
            <a:ext cx="4086900" cy="572700"/>
          </a:xfrm>
          <a:prstGeom prst="rect">
            <a:avLst/>
          </a:prstGeom>
          <a:solidFill>
            <a:srgbClr val="1BC9C9"/>
          </a:solidFill>
          <a:ln cap="flat" cmpd="sng" w="9525">
            <a:solidFill>
              <a:srgbClr val="1BC9C9"/>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s">
                <a:solidFill>
                  <a:srgbClr val="FFFFFF"/>
                </a:solidFill>
              </a:rPr>
              <a:t>Definición de conceptos</a:t>
            </a:r>
            <a:endParaRPr b="1">
              <a:solidFill>
                <a:srgbClr val="FFFFFF"/>
              </a:solidFill>
            </a:endParaRPr>
          </a:p>
        </p:txBody>
      </p:sp>
      <p:sp>
        <p:nvSpPr>
          <p:cNvPr id="80" name="Google Shape;80;p15"/>
          <p:cNvSpPr/>
          <p:nvPr/>
        </p:nvSpPr>
        <p:spPr>
          <a:xfrm>
            <a:off x="288725" y="1053975"/>
            <a:ext cx="4223100" cy="3895500"/>
          </a:xfrm>
          <a:prstGeom prst="rect">
            <a:avLst/>
          </a:prstGeom>
          <a:solidFill>
            <a:srgbClr val="FFFFFF"/>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81" name="Google Shape;81;p15"/>
          <p:cNvSpPr/>
          <p:nvPr/>
        </p:nvSpPr>
        <p:spPr>
          <a:xfrm>
            <a:off x="4626550" y="1053975"/>
            <a:ext cx="4223100" cy="3895500"/>
          </a:xfrm>
          <a:prstGeom prst="rect">
            <a:avLst/>
          </a:prstGeom>
          <a:solidFill>
            <a:srgbClr val="FFFFFF"/>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 name="Google Shape;82;p15"/>
          <p:cNvSpPr/>
          <p:nvPr/>
        </p:nvSpPr>
        <p:spPr>
          <a:xfrm>
            <a:off x="406325" y="1170850"/>
            <a:ext cx="2269200" cy="327900"/>
          </a:xfrm>
          <a:prstGeom prst="roundRect">
            <a:avLst>
              <a:gd fmla="val 16667" name="adj"/>
            </a:avLst>
          </a:prstGeom>
          <a:gradFill>
            <a:gsLst>
              <a:gs pos="0">
                <a:srgbClr val="D4E5F5"/>
              </a:gs>
              <a:gs pos="100000">
                <a:srgbClr val="70A4D5"/>
              </a:gs>
            </a:gsLst>
            <a:lin ang="5400012" scaled="0"/>
          </a:gradFill>
          <a:ln cap="flat" cmpd="sng" w="952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a:t>
            </a:r>
            <a:endParaRPr b="1" sz="1200"/>
          </a:p>
        </p:txBody>
      </p:sp>
      <p:sp>
        <p:nvSpPr>
          <p:cNvPr id="83" name="Google Shape;83;p15"/>
          <p:cNvSpPr/>
          <p:nvPr/>
        </p:nvSpPr>
        <p:spPr>
          <a:xfrm>
            <a:off x="518600" y="1170850"/>
            <a:ext cx="340500" cy="327900"/>
          </a:xfrm>
          <a:prstGeom prst="donut">
            <a:avLst>
              <a:gd fmla="val 25000" name="adj"/>
            </a:avLst>
          </a:prstGeom>
          <a:solidFill>
            <a:srgbClr val="4A86E8"/>
          </a:solidFill>
          <a:ln cap="flat" cmpd="sng" w="952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4" name="Google Shape;84;p15"/>
          <p:cNvSpPr/>
          <p:nvPr/>
        </p:nvSpPr>
        <p:spPr>
          <a:xfrm>
            <a:off x="4777800" y="1170850"/>
            <a:ext cx="2269200" cy="327900"/>
          </a:xfrm>
          <a:prstGeom prst="roundRect">
            <a:avLst>
              <a:gd fmla="val 16667" name="adj"/>
            </a:avLst>
          </a:prstGeom>
          <a:gradFill>
            <a:gsLst>
              <a:gs pos="0">
                <a:srgbClr val="D4E5F5"/>
              </a:gs>
              <a:gs pos="100000">
                <a:srgbClr val="70A4D5"/>
              </a:gs>
            </a:gsLst>
            <a:lin ang="5400012" scaled="0"/>
          </a:gradFill>
          <a:ln cap="flat" cmpd="sng" w="952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CHILD LIFE</a:t>
            </a:r>
            <a:endParaRPr b="1" sz="1200"/>
          </a:p>
        </p:txBody>
      </p:sp>
      <p:sp>
        <p:nvSpPr>
          <p:cNvPr id="85" name="Google Shape;85;p15"/>
          <p:cNvSpPr/>
          <p:nvPr/>
        </p:nvSpPr>
        <p:spPr>
          <a:xfrm>
            <a:off x="4891275" y="1170850"/>
            <a:ext cx="340500" cy="327900"/>
          </a:xfrm>
          <a:prstGeom prst="donut">
            <a:avLst>
              <a:gd fmla="val 25000" name="adj"/>
            </a:avLst>
          </a:prstGeom>
          <a:solidFill>
            <a:srgbClr val="4A86E8"/>
          </a:solidFill>
          <a:ln cap="flat" cmpd="sng" w="9525">
            <a:solidFill>
              <a:srgbClr val="4A86E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86" name="Google Shape;86;p15"/>
          <p:cNvCxnSpPr/>
          <p:nvPr/>
        </p:nvCxnSpPr>
        <p:spPr>
          <a:xfrm rot="10800000">
            <a:off x="682525" y="953100"/>
            <a:ext cx="0" cy="441300"/>
          </a:xfrm>
          <a:prstGeom prst="straightConnector1">
            <a:avLst/>
          </a:prstGeom>
          <a:noFill/>
          <a:ln cap="flat" cmpd="sng" w="114300">
            <a:solidFill>
              <a:srgbClr val="A2C4C9"/>
            </a:solidFill>
            <a:prstDash val="solid"/>
            <a:round/>
            <a:headEnd len="med" w="med" type="none"/>
            <a:tailEnd len="med" w="med" type="none"/>
          </a:ln>
        </p:spPr>
      </p:cxnSp>
      <p:cxnSp>
        <p:nvCxnSpPr>
          <p:cNvPr id="87" name="Google Shape;87;p15"/>
          <p:cNvCxnSpPr/>
          <p:nvPr/>
        </p:nvCxnSpPr>
        <p:spPr>
          <a:xfrm rot="10800000">
            <a:off x="5061525" y="953100"/>
            <a:ext cx="0" cy="441300"/>
          </a:xfrm>
          <a:prstGeom prst="straightConnector1">
            <a:avLst/>
          </a:prstGeom>
          <a:noFill/>
          <a:ln cap="flat" cmpd="sng" w="114300">
            <a:solidFill>
              <a:srgbClr val="A2C4C9"/>
            </a:solidFill>
            <a:prstDash val="solid"/>
            <a:round/>
            <a:headEnd len="med" w="med" type="none"/>
            <a:tailEnd len="med" w="med" type="none"/>
          </a:ln>
        </p:spPr>
      </p:cxnSp>
      <p:sp>
        <p:nvSpPr>
          <p:cNvPr id="88" name="Google Shape;88;p15"/>
          <p:cNvSpPr/>
          <p:nvPr/>
        </p:nvSpPr>
        <p:spPr>
          <a:xfrm>
            <a:off x="406325" y="1724900"/>
            <a:ext cx="3987900" cy="1366800"/>
          </a:xfrm>
          <a:prstGeom prst="rect">
            <a:avLst/>
          </a:prstGeom>
          <a:solidFill>
            <a:srgbClr val="D7EEF2">
              <a:alpha val="69380"/>
            </a:srgbClr>
          </a:solidFill>
          <a:ln cap="flat" cmpd="sng" w="9525">
            <a:solidFill>
              <a:srgbClr val="D7EEF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La Recreación es un concepto complejo y polisémico que abarca actividades socioculturales diversas. Según el enfoque sociohistórico de Vygotsky, se aborda en tres dimensiones:</a:t>
            </a:r>
            <a:endParaRPr sz="1000">
              <a:solidFill>
                <a:schemeClr val="dk1"/>
              </a:solidFill>
            </a:endParaRPr>
          </a:p>
          <a:p>
            <a:pPr indent="-292100" lvl="0" marL="457200" rtl="0" algn="just">
              <a:spcBef>
                <a:spcPts val="1000"/>
              </a:spcBef>
              <a:spcAft>
                <a:spcPts val="0"/>
              </a:spcAft>
              <a:buClr>
                <a:schemeClr val="dk1"/>
              </a:buClr>
              <a:buSzPts val="1000"/>
              <a:buAutoNum type="arabicPeriod"/>
            </a:pPr>
            <a:r>
              <a:rPr lang="es" sz="1000">
                <a:solidFill>
                  <a:schemeClr val="dk1"/>
                </a:solidFill>
              </a:rPr>
              <a:t>Recreación como actividad social general.</a:t>
            </a:r>
            <a:endParaRPr sz="1000">
              <a:solidFill>
                <a:schemeClr val="dk1"/>
              </a:solidFill>
            </a:endParaRPr>
          </a:p>
          <a:p>
            <a:pPr indent="-292100" lvl="0" marL="457200" rtl="0" algn="just">
              <a:spcBef>
                <a:spcPts val="0"/>
              </a:spcBef>
              <a:spcAft>
                <a:spcPts val="0"/>
              </a:spcAft>
              <a:buClr>
                <a:schemeClr val="dk1"/>
              </a:buClr>
              <a:buSzPts val="1000"/>
              <a:buAutoNum type="arabicPeriod"/>
            </a:pPr>
            <a:r>
              <a:rPr lang="es" sz="1000">
                <a:solidFill>
                  <a:schemeClr val="dk1"/>
                </a:solidFill>
              </a:rPr>
              <a:t>Recreación dirigida o pedagógica</a:t>
            </a:r>
            <a:endParaRPr sz="1000">
              <a:solidFill>
                <a:schemeClr val="dk1"/>
              </a:solidFill>
            </a:endParaRPr>
          </a:p>
          <a:p>
            <a:pPr indent="-292100" lvl="0" marL="457200" rtl="0" algn="just">
              <a:spcBef>
                <a:spcPts val="0"/>
              </a:spcBef>
              <a:spcAft>
                <a:spcPts val="0"/>
              </a:spcAft>
              <a:buClr>
                <a:schemeClr val="dk1"/>
              </a:buClr>
              <a:buSzPts val="1000"/>
              <a:buAutoNum type="arabicPeriod"/>
            </a:pPr>
            <a:r>
              <a:rPr lang="es" sz="1000">
                <a:solidFill>
                  <a:schemeClr val="dk1"/>
                </a:solidFill>
              </a:rPr>
              <a:t>Actividad interna y lenguajes lúdico-creativos. </a:t>
            </a:r>
            <a:endParaRPr sz="1000">
              <a:solidFill>
                <a:schemeClr val="dk1"/>
              </a:solidFill>
            </a:endParaRPr>
          </a:p>
          <a:p>
            <a:pPr indent="0" lvl="0" marL="457200" rtl="0" algn="just">
              <a:spcBef>
                <a:spcPts val="0"/>
              </a:spcBef>
              <a:spcAft>
                <a:spcPts val="0"/>
              </a:spcAft>
              <a:buNone/>
            </a:pPr>
            <a:r>
              <a:t/>
            </a:r>
            <a:endParaRPr sz="900">
              <a:solidFill>
                <a:schemeClr val="dk1"/>
              </a:solidFill>
            </a:endParaRPr>
          </a:p>
          <a:p>
            <a:pPr indent="0" lvl="0" marL="0" rtl="0" algn="ctr">
              <a:spcBef>
                <a:spcPts val="0"/>
              </a:spcBef>
              <a:spcAft>
                <a:spcPts val="0"/>
              </a:spcAft>
              <a:buNone/>
            </a:pPr>
            <a:r>
              <a:rPr lang="es" sz="800">
                <a:solidFill>
                  <a:schemeClr val="dk1"/>
                </a:solidFill>
              </a:rPr>
              <a:t>(Mesa, 1998; Mesa, 2004).</a:t>
            </a:r>
            <a:endParaRPr sz="800">
              <a:solidFill>
                <a:schemeClr val="dk1"/>
              </a:solidFill>
            </a:endParaRPr>
          </a:p>
        </p:txBody>
      </p:sp>
      <p:sp>
        <p:nvSpPr>
          <p:cNvPr id="89" name="Google Shape;89;p15"/>
          <p:cNvSpPr/>
          <p:nvPr/>
        </p:nvSpPr>
        <p:spPr>
          <a:xfrm>
            <a:off x="1071150" y="3242225"/>
            <a:ext cx="1944600" cy="232200"/>
          </a:xfrm>
          <a:prstGeom prst="roundRect">
            <a:avLst>
              <a:gd fmla="val 16667" name="adj"/>
            </a:avLst>
          </a:prstGeom>
          <a:gradFill>
            <a:gsLst>
              <a:gs pos="0">
                <a:srgbClr val="FFFFFF"/>
              </a:gs>
              <a:gs pos="100000">
                <a:srgbClr val="B3B3B3"/>
              </a:gs>
            </a:gsLst>
            <a:lin ang="5400012"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 Guiada</a:t>
            </a:r>
            <a:endParaRPr b="1" sz="1200"/>
          </a:p>
        </p:txBody>
      </p:sp>
      <p:sp>
        <p:nvSpPr>
          <p:cNvPr id="90" name="Google Shape;90;p15"/>
          <p:cNvSpPr/>
          <p:nvPr/>
        </p:nvSpPr>
        <p:spPr>
          <a:xfrm>
            <a:off x="556600" y="3537450"/>
            <a:ext cx="3798900" cy="1235400"/>
          </a:xfrm>
          <a:prstGeom prst="rect">
            <a:avLst/>
          </a:prstGeom>
          <a:solidFill>
            <a:srgbClr val="EFEFEF"/>
          </a:solidFill>
          <a:ln cap="flat" cmpd="sng" w="9525">
            <a:solidFill>
              <a:srgbClr val="EFEFEF"/>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Al centrarse en el marco de la influencia educativa, se convierte en un proceso pedagógico en contextos no escolares. Que, mediante la interacción entre recreadores y recreandos, promueve el aprendizaje, la construcción de significados y la transformación individual y social a través de lenguajes lúdicos-creativos.</a:t>
            </a:r>
            <a:endParaRPr sz="1000">
              <a:solidFill>
                <a:schemeClr val="dk1"/>
              </a:solidFill>
            </a:endParaRPr>
          </a:p>
          <a:p>
            <a:pPr indent="0" lvl="0" marL="0" rtl="0" algn="ctr">
              <a:spcBef>
                <a:spcPts val="1000"/>
              </a:spcBef>
              <a:spcAft>
                <a:spcPts val="0"/>
              </a:spcAft>
              <a:buNone/>
            </a:pPr>
            <a:r>
              <a:rPr lang="es" sz="800">
                <a:solidFill>
                  <a:schemeClr val="dk1"/>
                </a:solidFill>
              </a:rPr>
              <a:t>(Mesa, 1997; Mesa, 2011; Mesa, 2008; Tovar, S., &amp; Jiménez, W. 2009. p 45)</a:t>
            </a:r>
            <a:endParaRPr sz="800">
              <a:solidFill>
                <a:schemeClr val="dk1"/>
              </a:solidFill>
            </a:endParaRPr>
          </a:p>
        </p:txBody>
      </p:sp>
      <p:sp>
        <p:nvSpPr>
          <p:cNvPr id="91" name="Google Shape;91;p15"/>
          <p:cNvSpPr/>
          <p:nvPr/>
        </p:nvSpPr>
        <p:spPr>
          <a:xfrm>
            <a:off x="518600" y="3242225"/>
            <a:ext cx="416100" cy="232200"/>
          </a:xfrm>
          <a:prstGeom prst="rightArrow">
            <a:avLst>
              <a:gd fmla="val 50000" name="adj1"/>
              <a:gd fmla="val 50000" name="adj2"/>
            </a:avLst>
          </a:prstGeom>
          <a:solidFill>
            <a:srgbClr val="1BC9C9"/>
          </a:solidFill>
          <a:ln cap="flat" cmpd="sng" w="9525">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2" name="Google Shape;92;p15"/>
          <p:cNvSpPr/>
          <p:nvPr/>
        </p:nvSpPr>
        <p:spPr>
          <a:xfrm>
            <a:off x="4744150" y="1898650"/>
            <a:ext cx="3987900" cy="852600"/>
          </a:xfrm>
          <a:prstGeom prst="rect">
            <a:avLst/>
          </a:prstGeom>
          <a:solidFill>
            <a:srgbClr val="D7EEF2">
              <a:alpha val="69380"/>
            </a:srgbClr>
          </a:solidFill>
          <a:ln cap="flat" cmpd="sng" w="9525">
            <a:solidFill>
              <a:srgbClr val="D7EEF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En la declaración política de la American Academy of Pediatrics refiere al concepto de Child Life como un enfoque especializado dentro del ámbito de la salud pediátrica.(Romito, 2021) </a:t>
            </a:r>
            <a:endParaRPr sz="1000">
              <a:solidFill>
                <a:schemeClr val="dk1"/>
              </a:solidFill>
            </a:endParaRPr>
          </a:p>
        </p:txBody>
      </p:sp>
      <p:sp>
        <p:nvSpPr>
          <p:cNvPr id="93" name="Google Shape;93;p15"/>
          <p:cNvSpPr/>
          <p:nvPr/>
        </p:nvSpPr>
        <p:spPr>
          <a:xfrm>
            <a:off x="5032600" y="3411525"/>
            <a:ext cx="3411000" cy="781500"/>
          </a:xfrm>
          <a:prstGeom prst="rect">
            <a:avLst/>
          </a:prstGeom>
          <a:solidFill>
            <a:srgbClr val="D7EEF2">
              <a:alpha val="69380"/>
            </a:srgbClr>
          </a:solidFill>
          <a:ln cap="flat" cmpd="sng" w="9525">
            <a:solidFill>
              <a:srgbClr val="D7EEF2"/>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Programa que </a:t>
            </a:r>
            <a:r>
              <a:rPr lang="es" sz="1000">
                <a:solidFill>
                  <a:schemeClr val="dk1"/>
                </a:solidFill>
              </a:rPr>
              <a:t>representa un enfoque integral y basado en evidencia para apoyar el bienestar emocional y psicosocial de los niños que enfrentan desafíos médicos.</a:t>
            </a:r>
            <a:endParaRPr sz="1000">
              <a:solidFill>
                <a:schemeClr val="dk1"/>
              </a:solidFill>
            </a:endParaRPr>
          </a:p>
        </p:txBody>
      </p:sp>
      <p:sp>
        <p:nvSpPr>
          <p:cNvPr id="94" name="Google Shape;94;p15"/>
          <p:cNvSpPr/>
          <p:nvPr/>
        </p:nvSpPr>
        <p:spPr>
          <a:xfrm rot="5400000">
            <a:off x="6586750" y="2885625"/>
            <a:ext cx="302700" cy="232200"/>
          </a:xfrm>
          <a:prstGeom prst="rightArrow">
            <a:avLst>
              <a:gd fmla="val 50000" name="adj1"/>
              <a:gd fmla="val 50000" name="adj2"/>
            </a:avLst>
          </a:prstGeom>
          <a:solidFill>
            <a:srgbClr val="1BC9C9"/>
          </a:solidFill>
          <a:ln cap="flat" cmpd="sng" w="9525">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6"/>
          <p:cNvSpPr txBox="1"/>
          <p:nvPr>
            <p:ph type="title"/>
          </p:nvPr>
        </p:nvSpPr>
        <p:spPr>
          <a:xfrm>
            <a:off x="0" y="331575"/>
            <a:ext cx="3616800" cy="572700"/>
          </a:xfrm>
          <a:prstGeom prst="rect">
            <a:avLst/>
          </a:prstGeom>
          <a:ln cap="flat" cmpd="sng" w="28575">
            <a:solidFill>
              <a:srgbClr val="1BC9C9"/>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s">
                <a:solidFill>
                  <a:srgbClr val="1BC9C9"/>
                </a:solidFill>
              </a:rPr>
              <a:t>Análisis</a:t>
            </a:r>
            <a:endParaRPr>
              <a:solidFill>
                <a:srgbClr val="1BC9C9"/>
              </a:solidFill>
            </a:endParaRPr>
          </a:p>
        </p:txBody>
      </p:sp>
      <p:sp>
        <p:nvSpPr>
          <p:cNvPr id="100" name="Google Shape;100;p16"/>
          <p:cNvSpPr/>
          <p:nvPr/>
        </p:nvSpPr>
        <p:spPr>
          <a:xfrm>
            <a:off x="3757350" y="1390350"/>
            <a:ext cx="1629300" cy="572700"/>
          </a:xfrm>
          <a:prstGeom prst="roundRect">
            <a:avLst>
              <a:gd fmla="val 16667" name="adj"/>
            </a:avLst>
          </a:prstGeom>
          <a:solidFill>
            <a:srgbClr val="1BC9C9"/>
          </a:solidFill>
          <a:ln cap="flat" cmpd="sng" w="9525">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Recreación y Child Life</a:t>
            </a:r>
            <a:endParaRPr/>
          </a:p>
        </p:txBody>
      </p:sp>
      <p:sp>
        <p:nvSpPr>
          <p:cNvPr id="101" name="Google Shape;101;p16"/>
          <p:cNvSpPr/>
          <p:nvPr/>
        </p:nvSpPr>
        <p:spPr>
          <a:xfrm>
            <a:off x="3633750" y="2285400"/>
            <a:ext cx="1876500" cy="572700"/>
          </a:xfrm>
          <a:prstGeom prst="roundRect">
            <a:avLst>
              <a:gd fmla="val 16667" name="adj"/>
            </a:avLst>
          </a:prstGeom>
          <a:solidFill>
            <a:srgbClr val="CBF8F8"/>
          </a:solidFill>
          <a:ln cap="flat" cmpd="sng" w="9525">
            <a:solidFill>
              <a:srgbClr val="CBF8F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¿Qué se identificó?</a:t>
            </a:r>
            <a:endParaRPr/>
          </a:p>
        </p:txBody>
      </p:sp>
      <p:sp>
        <p:nvSpPr>
          <p:cNvPr id="102" name="Google Shape;102;p16"/>
          <p:cNvSpPr/>
          <p:nvPr/>
        </p:nvSpPr>
        <p:spPr>
          <a:xfrm>
            <a:off x="1234225" y="1654200"/>
            <a:ext cx="1247700" cy="514200"/>
          </a:xfrm>
          <a:prstGeom prst="roundRect">
            <a:avLst>
              <a:gd fmla="val 16667" name="adj"/>
            </a:avLst>
          </a:prstGeom>
          <a:solidFill>
            <a:srgbClr val="FFFFFF"/>
          </a:solidFill>
          <a:ln cap="flat" cmpd="sng" w="9525">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Contexto de aplicación</a:t>
            </a:r>
            <a:endParaRPr sz="1200"/>
          </a:p>
        </p:txBody>
      </p:sp>
      <p:sp>
        <p:nvSpPr>
          <p:cNvPr id="103" name="Google Shape;103;p16"/>
          <p:cNvSpPr/>
          <p:nvPr/>
        </p:nvSpPr>
        <p:spPr>
          <a:xfrm>
            <a:off x="1134900" y="2770975"/>
            <a:ext cx="1523700" cy="514200"/>
          </a:xfrm>
          <a:prstGeom prst="roundRect">
            <a:avLst>
              <a:gd fmla="val 16667" name="adj"/>
            </a:avLst>
          </a:prstGeom>
          <a:solidFill>
            <a:schemeClr val="lt1"/>
          </a:solidFill>
          <a:ln cap="flat" cmpd="sng" w="9525">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Mediación y proceso educativo</a:t>
            </a:r>
            <a:endParaRPr sz="1200"/>
          </a:p>
        </p:txBody>
      </p:sp>
      <p:sp>
        <p:nvSpPr>
          <p:cNvPr id="104" name="Google Shape;104;p16"/>
          <p:cNvSpPr/>
          <p:nvPr/>
        </p:nvSpPr>
        <p:spPr>
          <a:xfrm>
            <a:off x="6209100" y="1593600"/>
            <a:ext cx="2185800" cy="572700"/>
          </a:xfrm>
          <a:prstGeom prst="roundRect">
            <a:avLst>
              <a:gd fmla="val 16667" name="adj"/>
            </a:avLst>
          </a:prstGeom>
          <a:solidFill>
            <a:schemeClr val="lt1"/>
          </a:solidFill>
          <a:ln cap="flat" cmpd="sng" w="9525">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Ambos </a:t>
            </a:r>
            <a:r>
              <a:rPr lang="es" sz="1200"/>
              <a:t>buscan</a:t>
            </a:r>
            <a:r>
              <a:rPr lang="es" sz="1200"/>
              <a:t> el bienestar integral del individuo.</a:t>
            </a:r>
            <a:endParaRPr sz="1200"/>
          </a:p>
        </p:txBody>
      </p:sp>
      <p:sp>
        <p:nvSpPr>
          <p:cNvPr id="105" name="Google Shape;105;p16"/>
          <p:cNvSpPr/>
          <p:nvPr/>
        </p:nvSpPr>
        <p:spPr>
          <a:xfrm>
            <a:off x="6165600" y="2858100"/>
            <a:ext cx="2582100" cy="868500"/>
          </a:xfrm>
          <a:prstGeom prst="roundRect">
            <a:avLst>
              <a:gd fmla="val 16667" name="adj"/>
            </a:avLst>
          </a:prstGeom>
          <a:solidFill>
            <a:schemeClr val="lt1"/>
          </a:solidFill>
          <a:ln cap="flat" cmpd="sng" w="9525">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Ambos promueven procesos de aprendizaje y transformación a través de la interacción y el uso de enfoques creativos.</a:t>
            </a:r>
            <a:endParaRPr sz="1200"/>
          </a:p>
        </p:txBody>
      </p:sp>
      <p:cxnSp>
        <p:nvCxnSpPr>
          <p:cNvPr id="106" name="Google Shape;106;p16"/>
          <p:cNvCxnSpPr>
            <a:stCxn id="101" idx="1"/>
          </p:cNvCxnSpPr>
          <p:nvPr/>
        </p:nvCxnSpPr>
        <p:spPr>
          <a:xfrm rot="10800000">
            <a:off x="3188250" y="2566650"/>
            <a:ext cx="445500" cy="5100"/>
          </a:xfrm>
          <a:prstGeom prst="straightConnector1">
            <a:avLst/>
          </a:prstGeom>
          <a:noFill/>
          <a:ln cap="flat" cmpd="sng" w="9525">
            <a:solidFill>
              <a:schemeClr val="dk2"/>
            </a:solidFill>
            <a:prstDash val="solid"/>
            <a:round/>
            <a:headEnd len="med" w="med" type="none"/>
            <a:tailEnd len="med" w="med" type="none"/>
          </a:ln>
        </p:spPr>
      </p:cxnSp>
      <p:cxnSp>
        <p:nvCxnSpPr>
          <p:cNvPr id="107" name="Google Shape;107;p16"/>
          <p:cNvCxnSpPr>
            <a:stCxn id="103" idx="3"/>
          </p:cNvCxnSpPr>
          <p:nvPr/>
        </p:nvCxnSpPr>
        <p:spPr>
          <a:xfrm>
            <a:off x="2658600" y="3028075"/>
            <a:ext cx="529800" cy="1200"/>
          </a:xfrm>
          <a:prstGeom prst="straightConnector1">
            <a:avLst/>
          </a:prstGeom>
          <a:noFill/>
          <a:ln cap="flat" cmpd="sng" w="9525">
            <a:solidFill>
              <a:schemeClr val="dk2"/>
            </a:solidFill>
            <a:prstDash val="solid"/>
            <a:round/>
            <a:headEnd len="med" w="med" type="none"/>
            <a:tailEnd len="med" w="med" type="none"/>
          </a:ln>
        </p:spPr>
      </p:cxnSp>
      <p:cxnSp>
        <p:nvCxnSpPr>
          <p:cNvPr id="108" name="Google Shape;108;p16"/>
          <p:cNvCxnSpPr>
            <a:stCxn id="102" idx="3"/>
          </p:cNvCxnSpPr>
          <p:nvPr/>
        </p:nvCxnSpPr>
        <p:spPr>
          <a:xfrm flipH="1" rot="10800000">
            <a:off x="2481925" y="1907100"/>
            <a:ext cx="668400" cy="4200"/>
          </a:xfrm>
          <a:prstGeom prst="straightConnector1">
            <a:avLst/>
          </a:prstGeom>
          <a:noFill/>
          <a:ln cap="flat" cmpd="sng" w="9525">
            <a:solidFill>
              <a:schemeClr val="dk2"/>
            </a:solidFill>
            <a:prstDash val="solid"/>
            <a:round/>
            <a:headEnd len="med" w="med" type="none"/>
            <a:tailEnd len="med" w="med" type="none"/>
          </a:ln>
        </p:spPr>
      </p:cxnSp>
      <p:cxnSp>
        <p:nvCxnSpPr>
          <p:cNvPr id="109" name="Google Shape;109;p16"/>
          <p:cNvCxnSpPr/>
          <p:nvPr/>
        </p:nvCxnSpPr>
        <p:spPr>
          <a:xfrm>
            <a:off x="3163025" y="1898575"/>
            <a:ext cx="12600" cy="1147200"/>
          </a:xfrm>
          <a:prstGeom prst="straightConnector1">
            <a:avLst/>
          </a:prstGeom>
          <a:noFill/>
          <a:ln cap="flat" cmpd="sng" w="9525">
            <a:solidFill>
              <a:schemeClr val="dk2"/>
            </a:solidFill>
            <a:prstDash val="solid"/>
            <a:round/>
            <a:headEnd len="med" w="med" type="none"/>
            <a:tailEnd len="med" w="med" type="none"/>
          </a:ln>
        </p:spPr>
      </p:cxnSp>
      <p:cxnSp>
        <p:nvCxnSpPr>
          <p:cNvPr id="110" name="Google Shape;110;p16"/>
          <p:cNvCxnSpPr>
            <a:stCxn id="101" idx="3"/>
          </p:cNvCxnSpPr>
          <p:nvPr/>
        </p:nvCxnSpPr>
        <p:spPr>
          <a:xfrm>
            <a:off x="5510250" y="2571750"/>
            <a:ext cx="338100" cy="7500"/>
          </a:xfrm>
          <a:prstGeom prst="straightConnector1">
            <a:avLst/>
          </a:prstGeom>
          <a:noFill/>
          <a:ln cap="flat" cmpd="sng" w="9525">
            <a:solidFill>
              <a:schemeClr val="dk2"/>
            </a:solidFill>
            <a:prstDash val="solid"/>
            <a:round/>
            <a:headEnd len="med" w="med" type="none"/>
            <a:tailEnd len="med" w="med" type="none"/>
          </a:ln>
        </p:spPr>
      </p:cxnSp>
      <p:cxnSp>
        <p:nvCxnSpPr>
          <p:cNvPr id="111" name="Google Shape;111;p16"/>
          <p:cNvCxnSpPr>
            <a:stCxn id="104" idx="1"/>
          </p:cNvCxnSpPr>
          <p:nvPr/>
        </p:nvCxnSpPr>
        <p:spPr>
          <a:xfrm rot="10800000">
            <a:off x="5810400" y="1877850"/>
            <a:ext cx="398700" cy="2100"/>
          </a:xfrm>
          <a:prstGeom prst="straightConnector1">
            <a:avLst/>
          </a:prstGeom>
          <a:noFill/>
          <a:ln cap="flat" cmpd="sng" w="9525">
            <a:solidFill>
              <a:schemeClr val="dk2"/>
            </a:solidFill>
            <a:prstDash val="solid"/>
            <a:round/>
            <a:headEnd len="med" w="med" type="none"/>
            <a:tailEnd len="med" w="med" type="none"/>
          </a:ln>
        </p:spPr>
      </p:cxnSp>
      <p:cxnSp>
        <p:nvCxnSpPr>
          <p:cNvPr id="112" name="Google Shape;112;p16"/>
          <p:cNvCxnSpPr>
            <a:stCxn id="105" idx="1"/>
          </p:cNvCxnSpPr>
          <p:nvPr/>
        </p:nvCxnSpPr>
        <p:spPr>
          <a:xfrm flipH="1">
            <a:off x="5823000" y="3292350"/>
            <a:ext cx="342600" cy="7200"/>
          </a:xfrm>
          <a:prstGeom prst="straightConnector1">
            <a:avLst/>
          </a:prstGeom>
          <a:noFill/>
          <a:ln cap="flat" cmpd="sng" w="9525">
            <a:solidFill>
              <a:schemeClr val="dk2"/>
            </a:solidFill>
            <a:prstDash val="solid"/>
            <a:round/>
            <a:headEnd len="med" w="med" type="none"/>
            <a:tailEnd len="med" w="med" type="none"/>
          </a:ln>
        </p:spPr>
      </p:cxnSp>
      <p:cxnSp>
        <p:nvCxnSpPr>
          <p:cNvPr id="113" name="Google Shape;113;p16"/>
          <p:cNvCxnSpPr/>
          <p:nvPr/>
        </p:nvCxnSpPr>
        <p:spPr>
          <a:xfrm>
            <a:off x="5835650" y="1860750"/>
            <a:ext cx="0" cy="1437300"/>
          </a:xfrm>
          <a:prstGeom prst="straightConnector1">
            <a:avLst/>
          </a:prstGeom>
          <a:noFill/>
          <a:ln cap="flat" cmpd="sng" w="9525">
            <a:solidFill>
              <a:schemeClr val="dk2"/>
            </a:solidFill>
            <a:prstDash val="solid"/>
            <a:round/>
            <a:headEnd len="med" w="med" type="none"/>
            <a:tailEnd len="med" w="med" type="none"/>
          </a:ln>
        </p:spPr>
      </p:cxnSp>
      <p:sp>
        <p:nvSpPr>
          <p:cNvPr id="114" name="Google Shape;114;p16"/>
          <p:cNvSpPr/>
          <p:nvPr/>
        </p:nvSpPr>
        <p:spPr>
          <a:xfrm>
            <a:off x="977250" y="4012650"/>
            <a:ext cx="7189500" cy="572700"/>
          </a:xfrm>
          <a:prstGeom prst="roundRect">
            <a:avLst>
              <a:gd fmla="val 16667" name="adj"/>
            </a:avLst>
          </a:prstGeom>
          <a:solidFill>
            <a:schemeClr val="lt1"/>
          </a:solidFill>
          <a:ln cap="flat" cmpd="sng" w="38100">
            <a:solidFill>
              <a:srgbClr val="1BC9C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a:t>
            </a:r>
            <a:r>
              <a:rPr lang="es" sz="1200"/>
              <a:t>mbos conceptos, aunque distintos en su enfoque y aplicación, coinciden en promover el desarrollo integral y el bienestar, utilizando métodos basados ​​en la interacción, creatividad y mediación.</a:t>
            </a:r>
            <a:endParaRPr sz="12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7"/>
          <p:cNvSpPr txBox="1"/>
          <p:nvPr>
            <p:ph type="title"/>
          </p:nvPr>
        </p:nvSpPr>
        <p:spPr>
          <a:xfrm>
            <a:off x="0" y="293750"/>
            <a:ext cx="6251700" cy="572700"/>
          </a:xfrm>
          <a:prstGeom prst="rect">
            <a:avLst/>
          </a:prstGeom>
          <a:solidFill>
            <a:srgbClr val="B177D8"/>
          </a:solidFill>
          <a:ln cap="flat" cmpd="sng" w="9525">
            <a:solidFill>
              <a:srgbClr val="B177D8"/>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s">
                <a:solidFill>
                  <a:schemeClr val="lt1"/>
                </a:solidFill>
              </a:rPr>
              <a:t>Enfoques u objetivo de los programas</a:t>
            </a:r>
            <a:endParaRPr b="1">
              <a:solidFill>
                <a:schemeClr val="lt1"/>
              </a:solidFill>
            </a:endParaRPr>
          </a:p>
        </p:txBody>
      </p:sp>
      <p:sp>
        <p:nvSpPr>
          <p:cNvPr id="120" name="Google Shape;120;p17"/>
          <p:cNvSpPr/>
          <p:nvPr/>
        </p:nvSpPr>
        <p:spPr>
          <a:xfrm>
            <a:off x="288725" y="1053975"/>
            <a:ext cx="4223100" cy="3895500"/>
          </a:xfrm>
          <a:prstGeom prst="rect">
            <a:avLst/>
          </a:prstGeom>
          <a:solidFill>
            <a:srgbClr val="FFFFFF"/>
          </a:solidFill>
          <a:ln cap="flat" cmpd="sng" w="19050">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121" name="Google Shape;121;p17"/>
          <p:cNvSpPr/>
          <p:nvPr/>
        </p:nvSpPr>
        <p:spPr>
          <a:xfrm>
            <a:off x="4626550" y="1053975"/>
            <a:ext cx="4223100" cy="3895500"/>
          </a:xfrm>
          <a:prstGeom prst="rect">
            <a:avLst/>
          </a:prstGeom>
          <a:solidFill>
            <a:srgbClr val="FFFFFF"/>
          </a:solidFill>
          <a:ln cap="flat" cmpd="sng" w="19050">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2" name="Google Shape;122;p17"/>
          <p:cNvSpPr/>
          <p:nvPr/>
        </p:nvSpPr>
        <p:spPr>
          <a:xfrm>
            <a:off x="406325" y="1170850"/>
            <a:ext cx="2269200" cy="327900"/>
          </a:xfrm>
          <a:prstGeom prst="roundRect">
            <a:avLst>
              <a:gd fmla="val 16667" name="adj"/>
            </a:avLst>
          </a:prstGeom>
          <a:gradFill>
            <a:gsLst>
              <a:gs pos="0">
                <a:srgbClr val="DBD4EB"/>
              </a:gs>
              <a:gs pos="100000">
                <a:srgbClr val="9080BB"/>
              </a:gs>
            </a:gsLst>
            <a:path path="circle">
              <a:fillToRect b="50%" l="50%" r="50%" t="50%"/>
            </a:path>
            <a:tileRect/>
          </a:gradFill>
          <a:ln cap="flat" cmpd="sng" w="9525">
            <a:solidFill>
              <a:srgbClr val="B4A7D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a:t>
            </a:r>
            <a:endParaRPr b="1" sz="1200"/>
          </a:p>
        </p:txBody>
      </p:sp>
      <p:sp>
        <p:nvSpPr>
          <p:cNvPr id="123" name="Google Shape;123;p17"/>
          <p:cNvSpPr/>
          <p:nvPr/>
        </p:nvSpPr>
        <p:spPr>
          <a:xfrm>
            <a:off x="518600" y="1170850"/>
            <a:ext cx="340500" cy="327900"/>
          </a:xfrm>
          <a:prstGeom prst="donut">
            <a:avLst>
              <a:gd fmla="val 25000" name="adj"/>
            </a:avLst>
          </a:prstGeom>
          <a:solidFill>
            <a:srgbClr val="351C75"/>
          </a:solidFill>
          <a:ln cap="flat" cmpd="sng" w="9525">
            <a:solidFill>
              <a:srgbClr val="351C7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24" name="Google Shape;124;p17"/>
          <p:cNvSpPr/>
          <p:nvPr/>
        </p:nvSpPr>
        <p:spPr>
          <a:xfrm>
            <a:off x="4777800" y="1170850"/>
            <a:ext cx="2269200" cy="327900"/>
          </a:xfrm>
          <a:prstGeom prst="roundRect">
            <a:avLst>
              <a:gd fmla="val 16667" name="adj"/>
            </a:avLst>
          </a:prstGeom>
          <a:gradFill>
            <a:gsLst>
              <a:gs pos="0">
                <a:srgbClr val="DBD4EB"/>
              </a:gs>
              <a:gs pos="100000">
                <a:srgbClr val="9080BB"/>
              </a:gs>
            </a:gsLst>
            <a:path path="circle">
              <a:fillToRect b="50%" l="50%" r="50%" t="50%"/>
            </a:path>
            <a:tileRect/>
          </a:gradFill>
          <a:ln cap="flat" cmpd="sng" w="9525">
            <a:solidFill>
              <a:srgbClr val="8E7CC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CHILD LIFE</a:t>
            </a:r>
            <a:endParaRPr b="1" sz="1200"/>
          </a:p>
        </p:txBody>
      </p:sp>
      <p:sp>
        <p:nvSpPr>
          <p:cNvPr id="125" name="Google Shape;125;p17"/>
          <p:cNvSpPr/>
          <p:nvPr/>
        </p:nvSpPr>
        <p:spPr>
          <a:xfrm>
            <a:off x="4891275" y="1170850"/>
            <a:ext cx="340500" cy="327900"/>
          </a:xfrm>
          <a:prstGeom prst="donut">
            <a:avLst>
              <a:gd fmla="val 25000" name="adj"/>
            </a:avLst>
          </a:prstGeom>
          <a:solidFill>
            <a:srgbClr val="351C75"/>
          </a:solidFill>
          <a:ln cap="flat" cmpd="sng" w="9525">
            <a:solidFill>
              <a:srgbClr val="351C75"/>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26" name="Google Shape;126;p17"/>
          <p:cNvCxnSpPr/>
          <p:nvPr/>
        </p:nvCxnSpPr>
        <p:spPr>
          <a:xfrm rot="10800000">
            <a:off x="682525" y="953100"/>
            <a:ext cx="0" cy="441300"/>
          </a:xfrm>
          <a:prstGeom prst="straightConnector1">
            <a:avLst/>
          </a:prstGeom>
          <a:noFill/>
          <a:ln cap="flat" cmpd="sng" w="114300">
            <a:solidFill>
              <a:srgbClr val="D9D2E9"/>
            </a:solidFill>
            <a:prstDash val="solid"/>
            <a:round/>
            <a:headEnd len="med" w="med" type="none"/>
            <a:tailEnd len="med" w="med" type="none"/>
          </a:ln>
        </p:spPr>
      </p:cxnSp>
      <p:cxnSp>
        <p:nvCxnSpPr>
          <p:cNvPr id="127" name="Google Shape;127;p17"/>
          <p:cNvCxnSpPr/>
          <p:nvPr/>
        </p:nvCxnSpPr>
        <p:spPr>
          <a:xfrm rot="10800000">
            <a:off x="5061525" y="953100"/>
            <a:ext cx="0" cy="441300"/>
          </a:xfrm>
          <a:prstGeom prst="straightConnector1">
            <a:avLst/>
          </a:prstGeom>
          <a:noFill/>
          <a:ln cap="flat" cmpd="sng" w="114300">
            <a:solidFill>
              <a:srgbClr val="D9D2E9"/>
            </a:solidFill>
            <a:prstDash val="solid"/>
            <a:round/>
            <a:headEnd len="med" w="med" type="none"/>
            <a:tailEnd len="med" w="med" type="none"/>
          </a:ln>
        </p:spPr>
      </p:cxnSp>
      <p:sp>
        <p:nvSpPr>
          <p:cNvPr id="128" name="Google Shape;128;p17"/>
          <p:cNvSpPr/>
          <p:nvPr/>
        </p:nvSpPr>
        <p:spPr>
          <a:xfrm>
            <a:off x="682525" y="3243625"/>
            <a:ext cx="3661800" cy="1428300"/>
          </a:xfrm>
          <a:prstGeom prst="rect">
            <a:avLst/>
          </a:prstGeom>
          <a:solidFill>
            <a:srgbClr val="D9D2E9">
              <a:alpha val="56879"/>
            </a:srgbClr>
          </a:solidFill>
          <a:ln cap="flat" cmpd="sng" w="9525">
            <a:solidFill>
              <a:srgbClr val="D9D2E9"/>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Aborda un enfoque integral y sociocultural basada en la perspectiva de la influencia educativa, el enfoque sociohistórico de Vygotsky y las mediaciones lúdico-creativas. En pro de promover la interacción, la construcción conjunta de significados y el desarrollo de habilidades. Busca transformar contextos sociales y culturales, fomentando su bienestar y aprendizaje de manera activa y participativa.</a:t>
            </a:r>
            <a:endParaRPr sz="1000">
              <a:solidFill>
                <a:schemeClr val="dk1"/>
              </a:solidFill>
            </a:endParaRPr>
          </a:p>
          <a:p>
            <a:pPr indent="0" lvl="0" marL="0" rtl="0" algn="ctr">
              <a:spcBef>
                <a:spcPts val="0"/>
              </a:spcBef>
              <a:spcAft>
                <a:spcPts val="0"/>
              </a:spcAft>
              <a:buNone/>
            </a:pPr>
            <a:r>
              <a:rPr lang="es" sz="800">
                <a:solidFill>
                  <a:schemeClr val="dk1"/>
                </a:solidFill>
              </a:rPr>
              <a:t>(Mesa, 1997; Betancourt &amp; Salazar, 2020; Montoya &amp; Zamudio, 2023; et).</a:t>
            </a:r>
            <a:endParaRPr sz="800">
              <a:solidFill>
                <a:schemeClr val="dk1"/>
              </a:solidFill>
            </a:endParaRPr>
          </a:p>
        </p:txBody>
      </p:sp>
      <p:sp>
        <p:nvSpPr>
          <p:cNvPr id="129" name="Google Shape;129;p17"/>
          <p:cNvSpPr/>
          <p:nvPr/>
        </p:nvSpPr>
        <p:spPr>
          <a:xfrm>
            <a:off x="5032600" y="1713913"/>
            <a:ext cx="3661800" cy="852600"/>
          </a:xfrm>
          <a:prstGeom prst="rect">
            <a:avLst/>
          </a:prstGeom>
          <a:solidFill>
            <a:srgbClr val="D9D2E9">
              <a:alpha val="56879"/>
            </a:srgbClr>
          </a:solidFill>
          <a:ln cap="flat" cmpd="sng" w="9525">
            <a:solidFill>
              <a:srgbClr val="D9D2E9"/>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Reducir el estrés y la ansiedad de los niños hospitalizados y sus familias a través de intervenciones psicosociales centradas en el juego, la preparación emocional y la educación adecuada según la etapa del desarrollo infantil.</a:t>
            </a:r>
            <a:endParaRPr sz="1000">
              <a:solidFill>
                <a:schemeClr val="dk1"/>
              </a:solidFill>
            </a:endParaRPr>
          </a:p>
          <a:p>
            <a:pPr indent="0" lvl="0" marL="0" rtl="0" algn="ctr">
              <a:spcBef>
                <a:spcPts val="0"/>
              </a:spcBef>
              <a:spcAft>
                <a:spcPts val="0"/>
              </a:spcAft>
              <a:buNone/>
            </a:pPr>
            <a:r>
              <a:rPr lang="es" sz="800">
                <a:solidFill>
                  <a:schemeClr val="dk1"/>
                </a:solidFill>
              </a:rPr>
              <a:t>(Romito, 2021; Claridge, 2020; et.)</a:t>
            </a:r>
            <a:endParaRPr sz="800">
              <a:solidFill>
                <a:schemeClr val="dk1"/>
              </a:solidFill>
            </a:endParaRPr>
          </a:p>
        </p:txBody>
      </p:sp>
      <p:sp>
        <p:nvSpPr>
          <p:cNvPr id="130" name="Google Shape;130;p17"/>
          <p:cNvSpPr/>
          <p:nvPr/>
        </p:nvSpPr>
        <p:spPr>
          <a:xfrm>
            <a:off x="5061525" y="3205975"/>
            <a:ext cx="3411000" cy="1298100"/>
          </a:xfrm>
          <a:prstGeom prst="rect">
            <a:avLst/>
          </a:prstGeom>
          <a:solidFill>
            <a:srgbClr val="D9D2E9">
              <a:alpha val="56879"/>
            </a:srgbClr>
          </a:solidFill>
          <a:ln cap="flat" cmpd="sng" w="9525">
            <a:solidFill>
              <a:srgbClr val="D9D2E9"/>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El enfoque de Child Life es integral y centrado en el niño y su familia, promoviendo el bienestar emocional y psicológico de los pacientes pediátricos durante experiencias médicas. </a:t>
            </a:r>
            <a:r>
              <a:rPr lang="es" sz="1000">
                <a:solidFill>
                  <a:schemeClr val="dk1"/>
                </a:solidFill>
              </a:rPr>
              <a:t>Facilitando</a:t>
            </a:r>
            <a:r>
              <a:rPr lang="es" sz="1000">
                <a:solidFill>
                  <a:schemeClr val="dk1"/>
                </a:solidFill>
              </a:rPr>
              <a:t> la adaptación al entorno y aportando a la mejora de resultados médicos y psicosociales. Así, fomenta la colaboración entre niños, familias y equipos médicos para ofrecer una atención personalizada y humanizada.</a:t>
            </a:r>
            <a:endParaRPr sz="1000">
              <a:solidFill>
                <a:schemeClr val="dk1"/>
              </a:solidFill>
            </a:endParaRPr>
          </a:p>
        </p:txBody>
      </p:sp>
      <p:sp>
        <p:nvSpPr>
          <p:cNvPr id="131" name="Google Shape;131;p17"/>
          <p:cNvSpPr/>
          <p:nvPr/>
        </p:nvSpPr>
        <p:spPr>
          <a:xfrm>
            <a:off x="682525" y="1713925"/>
            <a:ext cx="3661800" cy="1257600"/>
          </a:xfrm>
          <a:prstGeom prst="rect">
            <a:avLst/>
          </a:prstGeom>
          <a:solidFill>
            <a:srgbClr val="D9D2E9">
              <a:alpha val="56879"/>
            </a:srgbClr>
          </a:solidFill>
          <a:ln cap="flat" cmpd="sng" w="9525">
            <a:solidFill>
              <a:srgbClr val="D9D2E9"/>
            </a:solidFill>
            <a:prstDash val="solid"/>
            <a:round/>
            <a:headEnd len="sm" w="sm" type="none"/>
            <a:tailEnd len="sm" w="sm" type="none"/>
          </a:ln>
        </p:spPr>
        <p:txBody>
          <a:bodyPr anchorCtr="0" anchor="ctr" bIns="91425" lIns="91425" spcFirstLastPara="1" rIns="91425" wrap="square" tIns="91425">
            <a:noAutofit/>
          </a:bodyPr>
          <a:lstStyle/>
          <a:p>
            <a:pPr indent="0" lvl="0" marL="0" rtl="0" algn="just">
              <a:spcBef>
                <a:spcPts val="0"/>
              </a:spcBef>
              <a:spcAft>
                <a:spcPts val="0"/>
              </a:spcAft>
              <a:buNone/>
            </a:pPr>
            <a:r>
              <a:rPr lang="es" sz="1000">
                <a:solidFill>
                  <a:schemeClr val="dk1"/>
                </a:solidFill>
              </a:rPr>
              <a:t>Promover el desarrollo integral y el bienestar físico, emocional, social y cognitivo de las personas de manera individual y social. Busca construir aprendizajes significativos, fortalecer habilidades y humanizar los contextos de intervención, adaptándose a las necesidades individuales para generar transformaciones positivas en su calidad de vida.</a:t>
            </a:r>
            <a:endParaRPr sz="1000">
              <a:solidFill>
                <a:schemeClr val="dk1"/>
              </a:solidFill>
            </a:endParaRPr>
          </a:p>
          <a:p>
            <a:pPr indent="0" lvl="0" marL="0" rtl="0" algn="ctr">
              <a:spcBef>
                <a:spcPts val="0"/>
              </a:spcBef>
              <a:spcAft>
                <a:spcPts val="0"/>
              </a:spcAft>
              <a:buNone/>
            </a:pPr>
            <a:r>
              <a:rPr lang="es" sz="800">
                <a:solidFill>
                  <a:schemeClr val="dk1"/>
                </a:solidFill>
              </a:rPr>
              <a:t>(Montoya, &amp; Zamudio, 2023; Tovar, &amp; Jiménez. 2009; et.)</a:t>
            </a:r>
            <a:endParaRPr sz="800">
              <a:solidFill>
                <a:schemeClr val="dk1"/>
              </a:solidFill>
            </a:endParaRPr>
          </a:p>
        </p:txBody>
      </p:sp>
      <p:sp>
        <p:nvSpPr>
          <p:cNvPr id="132" name="Google Shape;132;p17"/>
          <p:cNvSpPr/>
          <p:nvPr/>
        </p:nvSpPr>
        <p:spPr>
          <a:xfrm rot="-5400000">
            <a:off x="-130775" y="2244963"/>
            <a:ext cx="1411800" cy="214800"/>
          </a:xfrm>
          <a:prstGeom prst="roundRect">
            <a:avLst>
              <a:gd fmla="val 16667" name="adj"/>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Objetivo</a:t>
            </a:r>
            <a:endParaRPr b="1" sz="1200"/>
          </a:p>
        </p:txBody>
      </p:sp>
      <p:sp>
        <p:nvSpPr>
          <p:cNvPr id="133" name="Google Shape;133;p17"/>
          <p:cNvSpPr/>
          <p:nvPr/>
        </p:nvSpPr>
        <p:spPr>
          <a:xfrm rot="-5400000">
            <a:off x="-176675" y="3850375"/>
            <a:ext cx="1503600" cy="214800"/>
          </a:xfrm>
          <a:prstGeom prst="roundRect">
            <a:avLst>
              <a:gd fmla="val 16667" name="adj"/>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Enfoque</a:t>
            </a:r>
            <a:endParaRPr b="1" sz="1200"/>
          </a:p>
        </p:txBody>
      </p:sp>
      <p:sp>
        <p:nvSpPr>
          <p:cNvPr id="134" name="Google Shape;134;p17"/>
          <p:cNvSpPr/>
          <p:nvPr/>
        </p:nvSpPr>
        <p:spPr>
          <a:xfrm rot="-5400000">
            <a:off x="4446375" y="2037250"/>
            <a:ext cx="1015500" cy="214800"/>
          </a:xfrm>
          <a:prstGeom prst="roundRect">
            <a:avLst>
              <a:gd fmla="val 16667" name="adj"/>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Objetivo</a:t>
            </a:r>
            <a:endParaRPr b="1" sz="1200"/>
          </a:p>
        </p:txBody>
      </p:sp>
      <p:sp>
        <p:nvSpPr>
          <p:cNvPr id="135" name="Google Shape;135;p17"/>
          <p:cNvSpPr/>
          <p:nvPr/>
        </p:nvSpPr>
        <p:spPr>
          <a:xfrm rot="-5400000">
            <a:off x="4202325" y="3747625"/>
            <a:ext cx="1503600" cy="214800"/>
          </a:xfrm>
          <a:prstGeom prst="roundRect">
            <a:avLst>
              <a:gd fmla="val 16667" name="adj"/>
            </a:avLst>
          </a:prstGeom>
          <a:solidFill>
            <a:srgbClr val="EAD1DC"/>
          </a:solidFill>
          <a:ln cap="flat" cmpd="sng" w="9525">
            <a:solidFill>
              <a:srgbClr val="EAD1D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Enfoque</a:t>
            </a:r>
            <a:endParaRPr b="1" sz="1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cxnSp>
        <p:nvCxnSpPr>
          <p:cNvPr id="140" name="Google Shape;140;p18"/>
          <p:cNvCxnSpPr/>
          <p:nvPr/>
        </p:nvCxnSpPr>
        <p:spPr>
          <a:xfrm flipH="1">
            <a:off x="5866500" y="2999638"/>
            <a:ext cx="342600" cy="7200"/>
          </a:xfrm>
          <a:prstGeom prst="straightConnector1">
            <a:avLst/>
          </a:prstGeom>
          <a:noFill/>
          <a:ln cap="flat" cmpd="sng" w="9525">
            <a:solidFill>
              <a:schemeClr val="dk2"/>
            </a:solidFill>
            <a:prstDash val="solid"/>
            <a:round/>
            <a:headEnd len="med" w="med" type="none"/>
            <a:tailEnd len="med" w="med" type="none"/>
          </a:ln>
        </p:spPr>
      </p:cxnSp>
      <p:cxnSp>
        <p:nvCxnSpPr>
          <p:cNvPr id="141" name="Google Shape;141;p18"/>
          <p:cNvCxnSpPr/>
          <p:nvPr/>
        </p:nvCxnSpPr>
        <p:spPr>
          <a:xfrm flipH="1" rot="10800000">
            <a:off x="2623050" y="2225838"/>
            <a:ext cx="599100" cy="2100"/>
          </a:xfrm>
          <a:prstGeom prst="straightConnector1">
            <a:avLst/>
          </a:prstGeom>
          <a:noFill/>
          <a:ln cap="flat" cmpd="sng" w="9525">
            <a:solidFill>
              <a:schemeClr val="dk2"/>
            </a:solidFill>
            <a:prstDash val="solid"/>
            <a:round/>
            <a:headEnd len="med" w="med" type="none"/>
            <a:tailEnd len="med" w="med" type="none"/>
          </a:ln>
        </p:spPr>
      </p:cxnSp>
      <p:sp>
        <p:nvSpPr>
          <p:cNvPr id="142" name="Google Shape;142;p18"/>
          <p:cNvSpPr txBox="1"/>
          <p:nvPr>
            <p:ph type="title"/>
          </p:nvPr>
        </p:nvSpPr>
        <p:spPr>
          <a:xfrm>
            <a:off x="0" y="331575"/>
            <a:ext cx="3616800" cy="572700"/>
          </a:xfrm>
          <a:prstGeom prst="rect">
            <a:avLst/>
          </a:prstGeom>
          <a:ln cap="flat" cmpd="sng" w="28575">
            <a:solidFill>
              <a:srgbClr val="B177D8"/>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s">
                <a:solidFill>
                  <a:srgbClr val="9900FF"/>
                </a:solidFill>
              </a:rPr>
              <a:t>Análisis</a:t>
            </a:r>
            <a:endParaRPr>
              <a:solidFill>
                <a:srgbClr val="9900FF"/>
              </a:solidFill>
            </a:endParaRPr>
          </a:p>
        </p:txBody>
      </p:sp>
      <p:sp>
        <p:nvSpPr>
          <p:cNvPr id="143" name="Google Shape;143;p18"/>
          <p:cNvSpPr/>
          <p:nvPr/>
        </p:nvSpPr>
        <p:spPr>
          <a:xfrm>
            <a:off x="3757350" y="1390350"/>
            <a:ext cx="1629300" cy="572700"/>
          </a:xfrm>
          <a:prstGeom prst="roundRect">
            <a:avLst>
              <a:gd fmla="val 16667" name="adj"/>
            </a:avLst>
          </a:prstGeom>
          <a:solidFill>
            <a:srgbClr val="B177D8"/>
          </a:solidFill>
          <a:ln cap="flat" cmpd="sng" w="9525">
            <a:solidFill>
              <a:srgbClr val="B177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Recreación y Child Life</a:t>
            </a:r>
            <a:endParaRPr/>
          </a:p>
        </p:txBody>
      </p:sp>
      <p:sp>
        <p:nvSpPr>
          <p:cNvPr id="144" name="Google Shape;144;p18"/>
          <p:cNvSpPr/>
          <p:nvPr/>
        </p:nvSpPr>
        <p:spPr>
          <a:xfrm>
            <a:off x="3633750" y="2285400"/>
            <a:ext cx="1876500" cy="572700"/>
          </a:xfrm>
          <a:prstGeom prst="roundRect">
            <a:avLst>
              <a:gd fmla="val 16667" name="adj"/>
            </a:avLst>
          </a:prstGeom>
          <a:solidFill>
            <a:srgbClr val="D9D2E9"/>
          </a:solidFill>
          <a:ln cap="flat" cmpd="sng" w="9525">
            <a:solidFill>
              <a:srgbClr val="D9D2E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¿Qué se identificó?</a:t>
            </a:r>
            <a:endParaRPr/>
          </a:p>
        </p:txBody>
      </p:sp>
      <p:sp>
        <p:nvSpPr>
          <p:cNvPr id="145" name="Google Shape;145;p18"/>
          <p:cNvSpPr/>
          <p:nvPr/>
        </p:nvSpPr>
        <p:spPr>
          <a:xfrm>
            <a:off x="817050" y="2473075"/>
            <a:ext cx="1806000" cy="400200"/>
          </a:xfrm>
          <a:prstGeom prst="roundRect">
            <a:avLst>
              <a:gd fmla="val 16667" name="adj"/>
            </a:avLst>
          </a:prstGeom>
          <a:solidFill>
            <a:schemeClr val="lt1"/>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Resignificación del entorno hospitalario</a:t>
            </a:r>
            <a:endParaRPr sz="1200"/>
          </a:p>
        </p:txBody>
      </p:sp>
      <p:sp>
        <p:nvSpPr>
          <p:cNvPr id="146" name="Google Shape;146;p18"/>
          <p:cNvSpPr/>
          <p:nvPr/>
        </p:nvSpPr>
        <p:spPr>
          <a:xfrm>
            <a:off x="993750" y="1580525"/>
            <a:ext cx="1629300" cy="400200"/>
          </a:xfrm>
          <a:prstGeom prst="roundRect">
            <a:avLst>
              <a:gd fmla="val 16667" name="adj"/>
            </a:avLst>
          </a:prstGeom>
          <a:solidFill>
            <a:srgbClr val="FFFFFF"/>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Bienestar integral como centro.</a:t>
            </a:r>
            <a:endParaRPr sz="1200"/>
          </a:p>
        </p:txBody>
      </p:sp>
      <p:sp>
        <p:nvSpPr>
          <p:cNvPr id="147" name="Google Shape;147;p18"/>
          <p:cNvSpPr/>
          <p:nvPr/>
        </p:nvSpPr>
        <p:spPr>
          <a:xfrm>
            <a:off x="6209100" y="1683025"/>
            <a:ext cx="1749000" cy="310800"/>
          </a:xfrm>
          <a:prstGeom prst="roundRect">
            <a:avLst>
              <a:gd fmla="val 16667" name="adj"/>
            </a:avLst>
          </a:prstGeom>
          <a:solidFill>
            <a:schemeClr val="lt1"/>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Enfoque de grupo</a:t>
            </a:r>
            <a:endParaRPr sz="1200"/>
          </a:p>
        </p:txBody>
      </p:sp>
      <p:sp>
        <p:nvSpPr>
          <p:cNvPr id="148" name="Google Shape;148;p18"/>
          <p:cNvSpPr/>
          <p:nvPr/>
        </p:nvSpPr>
        <p:spPr>
          <a:xfrm>
            <a:off x="6209100" y="2316775"/>
            <a:ext cx="1806000" cy="310800"/>
          </a:xfrm>
          <a:prstGeom prst="roundRect">
            <a:avLst>
              <a:gd fmla="val 16667" name="adj"/>
            </a:avLst>
          </a:prstGeom>
          <a:solidFill>
            <a:schemeClr val="lt1"/>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Dimensión educativa</a:t>
            </a:r>
            <a:endParaRPr sz="1200"/>
          </a:p>
        </p:txBody>
      </p:sp>
      <p:cxnSp>
        <p:nvCxnSpPr>
          <p:cNvPr id="149" name="Google Shape;149;p18"/>
          <p:cNvCxnSpPr>
            <a:stCxn id="144" idx="1"/>
          </p:cNvCxnSpPr>
          <p:nvPr/>
        </p:nvCxnSpPr>
        <p:spPr>
          <a:xfrm rot="10800000">
            <a:off x="3188250" y="2566650"/>
            <a:ext cx="445500" cy="5100"/>
          </a:xfrm>
          <a:prstGeom prst="straightConnector1">
            <a:avLst/>
          </a:prstGeom>
          <a:noFill/>
          <a:ln cap="flat" cmpd="sng" w="9525">
            <a:solidFill>
              <a:schemeClr val="dk2"/>
            </a:solidFill>
            <a:prstDash val="solid"/>
            <a:round/>
            <a:headEnd len="med" w="med" type="none"/>
            <a:tailEnd len="med" w="med" type="none"/>
          </a:ln>
        </p:spPr>
      </p:cxnSp>
      <p:cxnSp>
        <p:nvCxnSpPr>
          <p:cNvPr id="150" name="Google Shape;150;p18"/>
          <p:cNvCxnSpPr>
            <a:stCxn id="145" idx="3"/>
          </p:cNvCxnSpPr>
          <p:nvPr/>
        </p:nvCxnSpPr>
        <p:spPr>
          <a:xfrm>
            <a:off x="2623050" y="2673175"/>
            <a:ext cx="529800" cy="1200"/>
          </a:xfrm>
          <a:prstGeom prst="straightConnector1">
            <a:avLst/>
          </a:prstGeom>
          <a:noFill/>
          <a:ln cap="flat" cmpd="sng" w="9525">
            <a:solidFill>
              <a:schemeClr val="dk2"/>
            </a:solidFill>
            <a:prstDash val="solid"/>
            <a:round/>
            <a:headEnd len="med" w="med" type="none"/>
            <a:tailEnd len="med" w="med" type="none"/>
          </a:ln>
        </p:spPr>
      </p:cxnSp>
      <p:cxnSp>
        <p:nvCxnSpPr>
          <p:cNvPr id="151" name="Google Shape;151;p18"/>
          <p:cNvCxnSpPr>
            <a:stCxn id="146" idx="3"/>
          </p:cNvCxnSpPr>
          <p:nvPr/>
        </p:nvCxnSpPr>
        <p:spPr>
          <a:xfrm flipH="1" rot="10800000">
            <a:off x="2623050" y="1778525"/>
            <a:ext cx="599100" cy="2100"/>
          </a:xfrm>
          <a:prstGeom prst="straightConnector1">
            <a:avLst/>
          </a:prstGeom>
          <a:noFill/>
          <a:ln cap="flat" cmpd="sng" w="9525">
            <a:solidFill>
              <a:schemeClr val="dk2"/>
            </a:solidFill>
            <a:prstDash val="solid"/>
            <a:round/>
            <a:headEnd len="med" w="med" type="none"/>
            <a:tailEnd len="med" w="med" type="none"/>
          </a:ln>
        </p:spPr>
      </p:cxnSp>
      <p:cxnSp>
        <p:nvCxnSpPr>
          <p:cNvPr id="152" name="Google Shape;152;p18"/>
          <p:cNvCxnSpPr/>
          <p:nvPr/>
        </p:nvCxnSpPr>
        <p:spPr>
          <a:xfrm>
            <a:off x="3163025" y="1898575"/>
            <a:ext cx="12600" cy="1147200"/>
          </a:xfrm>
          <a:prstGeom prst="straightConnector1">
            <a:avLst/>
          </a:prstGeom>
          <a:noFill/>
          <a:ln cap="flat" cmpd="sng" w="9525">
            <a:solidFill>
              <a:schemeClr val="dk2"/>
            </a:solidFill>
            <a:prstDash val="solid"/>
            <a:round/>
            <a:headEnd len="med" w="med" type="none"/>
            <a:tailEnd len="med" w="med" type="none"/>
          </a:ln>
        </p:spPr>
      </p:cxnSp>
      <p:cxnSp>
        <p:nvCxnSpPr>
          <p:cNvPr id="153" name="Google Shape;153;p18"/>
          <p:cNvCxnSpPr>
            <a:stCxn id="144" idx="3"/>
          </p:cNvCxnSpPr>
          <p:nvPr/>
        </p:nvCxnSpPr>
        <p:spPr>
          <a:xfrm>
            <a:off x="5510250" y="2571750"/>
            <a:ext cx="338100" cy="7500"/>
          </a:xfrm>
          <a:prstGeom prst="straightConnector1">
            <a:avLst/>
          </a:prstGeom>
          <a:noFill/>
          <a:ln cap="flat" cmpd="sng" w="9525">
            <a:solidFill>
              <a:schemeClr val="dk2"/>
            </a:solidFill>
            <a:prstDash val="solid"/>
            <a:round/>
            <a:headEnd len="med" w="med" type="none"/>
            <a:tailEnd len="med" w="med" type="none"/>
          </a:ln>
        </p:spPr>
      </p:cxnSp>
      <p:cxnSp>
        <p:nvCxnSpPr>
          <p:cNvPr id="154" name="Google Shape;154;p18"/>
          <p:cNvCxnSpPr>
            <a:stCxn id="147" idx="1"/>
          </p:cNvCxnSpPr>
          <p:nvPr/>
        </p:nvCxnSpPr>
        <p:spPr>
          <a:xfrm rot="10800000">
            <a:off x="5810400" y="1836325"/>
            <a:ext cx="398700" cy="2100"/>
          </a:xfrm>
          <a:prstGeom prst="straightConnector1">
            <a:avLst/>
          </a:prstGeom>
          <a:noFill/>
          <a:ln cap="flat" cmpd="sng" w="9525">
            <a:solidFill>
              <a:schemeClr val="dk2"/>
            </a:solidFill>
            <a:prstDash val="solid"/>
            <a:round/>
            <a:headEnd len="med" w="med" type="none"/>
            <a:tailEnd len="med" w="med" type="none"/>
          </a:ln>
        </p:spPr>
      </p:cxnSp>
      <p:cxnSp>
        <p:nvCxnSpPr>
          <p:cNvPr id="155" name="Google Shape;155;p18"/>
          <p:cNvCxnSpPr>
            <a:stCxn id="148" idx="1"/>
          </p:cNvCxnSpPr>
          <p:nvPr/>
        </p:nvCxnSpPr>
        <p:spPr>
          <a:xfrm flipH="1">
            <a:off x="5866500" y="2472175"/>
            <a:ext cx="342600" cy="7200"/>
          </a:xfrm>
          <a:prstGeom prst="straightConnector1">
            <a:avLst/>
          </a:prstGeom>
          <a:noFill/>
          <a:ln cap="flat" cmpd="sng" w="9525">
            <a:solidFill>
              <a:schemeClr val="dk2"/>
            </a:solidFill>
            <a:prstDash val="solid"/>
            <a:round/>
            <a:headEnd len="med" w="med" type="none"/>
            <a:tailEnd len="med" w="med" type="none"/>
          </a:ln>
        </p:spPr>
      </p:cxnSp>
      <p:sp>
        <p:nvSpPr>
          <p:cNvPr id="156" name="Google Shape;156;p18"/>
          <p:cNvSpPr/>
          <p:nvPr/>
        </p:nvSpPr>
        <p:spPr>
          <a:xfrm>
            <a:off x="977250" y="4012650"/>
            <a:ext cx="7189500" cy="572700"/>
          </a:xfrm>
          <a:prstGeom prst="roundRect">
            <a:avLst>
              <a:gd fmla="val 16667" name="adj"/>
            </a:avLst>
          </a:prstGeom>
          <a:solidFill>
            <a:schemeClr val="lt1"/>
          </a:solidFill>
          <a:ln cap="flat" cmpd="sng" w="38100">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Ambos comparten un compromiso con el bienestar integral, pero Child Life se especializa en la atención médica pediátrica, mientras que Recreación abarca una visión más amplia de desarrollo y aprendizaje en contextos variados.</a:t>
            </a:r>
            <a:endParaRPr sz="1200"/>
          </a:p>
        </p:txBody>
      </p:sp>
      <p:sp>
        <p:nvSpPr>
          <p:cNvPr id="157" name="Google Shape;157;p18"/>
          <p:cNvSpPr/>
          <p:nvPr/>
        </p:nvSpPr>
        <p:spPr>
          <a:xfrm rot="-5400000">
            <a:off x="5165625" y="2353375"/>
            <a:ext cx="1388100" cy="237600"/>
          </a:xfrm>
          <a:prstGeom prst="roundRect">
            <a:avLst>
              <a:gd fmla="val 16667" name="adj"/>
            </a:avLst>
          </a:prstGeom>
          <a:solidFill>
            <a:srgbClr val="EAD1DC"/>
          </a:solidFill>
          <a:ln cap="flat" cmpd="sng" w="9525">
            <a:solidFill>
              <a:srgbClr val="B177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Diferencias</a:t>
            </a:r>
            <a:endParaRPr b="1"/>
          </a:p>
        </p:txBody>
      </p:sp>
      <p:sp>
        <p:nvSpPr>
          <p:cNvPr id="158" name="Google Shape;158;p18"/>
          <p:cNvSpPr/>
          <p:nvPr/>
        </p:nvSpPr>
        <p:spPr>
          <a:xfrm>
            <a:off x="1234650" y="2071499"/>
            <a:ext cx="1388400" cy="310800"/>
          </a:xfrm>
          <a:prstGeom prst="roundRect">
            <a:avLst>
              <a:gd fmla="val 16667" name="adj"/>
            </a:avLst>
          </a:prstGeom>
          <a:solidFill>
            <a:srgbClr val="FFFFFF"/>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Noción de niño</a:t>
            </a:r>
            <a:endParaRPr sz="1200"/>
          </a:p>
        </p:txBody>
      </p:sp>
      <p:cxnSp>
        <p:nvCxnSpPr>
          <p:cNvPr id="159" name="Google Shape;159;p18"/>
          <p:cNvCxnSpPr/>
          <p:nvPr/>
        </p:nvCxnSpPr>
        <p:spPr>
          <a:xfrm>
            <a:off x="2623050" y="3119700"/>
            <a:ext cx="529800" cy="1200"/>
          </a:xfrm>
          <a:prstGeom prst="straightConnector1">
            <a:avLst/>
          </a:prstGeom>
          <a:noFill/>
          <a:ln cap="flat" cmpd="sng" w="9525">
            <a:solidFill>
              <a:schemeClr val="dk2"/>
            </a:solidFill>
            <a:prstDash val="solid"/>
            <a:round/>
            <a:headEnd len="med" w="med" type="none"/>
            <a:tailEnd len="med" w="med" type="none"/>
          </a:ln>
        </p:spPr>
      </p:cxnSp>
      <p:sp>
        <p:nvSpPr>
          <p:cNvPr id="160" name="Google Shape;160;p18"/>
          <p:cNvSpPr/>
          <p:nvPr/>
        </p:nvSpPr>
        <p:spPr>
          <a:xfrm rot="5400000">
            <a:off x="2452125" y="2353375"/>
            <a:ext cx="1388100" cy="237600"/>
          </a:xfrm>
          <a:prstGeom prst="roundRect">
            <a:avLst>
              <a:gd fmla="val 16667" name="adj"/>
            </a:avLst>
          </a:prstGeom>
          <a:solidFill>
            <a:srgbClr val="EAD1DC"/>
          </a:solidFill>
          <a:ln cap="flat" cmpd="sng" w="9525">
            <a:solidFill>
              <a:srgbClr val="B177D8"/>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Similitudes</a:t>
            </a:r>
            <a:endParaRPr b="1"/>
          </a:p>
        </p:txBody>
      </p:sp>
      <p:sp>
        <p:nvSpPr>
          <p:cNvPr id="161" name="Google Shape;161;p18"/>
          <p:cNvSpPr/>
          <p:nvPr/>
        </p:nvSpPr>
        <p:spPr>
          <a:xfrm>
            <a:off x="817050" y="2920200"/>
            <a:ext cx="1806000" cy="400200"/>
          </a:xfrm>
          <a:prstGeom prst="roundRect">
            <a:avLst>
              <a:gd fmla="val 16667" name="adj"/>
            </a:avLst>
          </a:prstGeom>
          <a:solidFill>
            <a:schemeClr val="lt1"/>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Base de herramientas psicosociales</a:t>
            </a:r>
            <a:endParaRPr sz="1200"/>
          </a:p>
        </p:txBody>
      </p:sp>
      <p:sp>
        <p:nvSpPr>
          <p:cNvPr id="162" name="Google Shape;162;p18"/>
          <p:cNvSpPr/>
          <p:nvPr/>
        </p:nvSpPr>
        <p:spPr>
          <a:xfrm>
            <a:off x="6209100" y="2847838"/>
            <a:ext cx="1806000" cy="310800"/>
          </a:xfrm>
          <a:prstGeom prst="roundRect">
            <a:avLst>
              <a:gd fmla="val 16667" name="adj"/>
            </a:avLst>
          </a:prstGeom>
          <a:solidFill>
            <a:schemeClr val="lt1"/>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Interdisciplinariedad</a:t>
            </a:r>
            <a:endParaRPr sz="1200"/>
          </a:p>
        </p:txBody>
      </p:sp>
      <p:sp>
        <p:nvSpPr>
          <p:cNvPr id="163" name="Google Shape;163;p18"/>
          <p:cNvSpPr/>
          <p:nvPr/>
        </p:nvSpPr>
        <p:spPr>
          <a:xfrm>
            <a:off x="6209100" y="3320388"/>
            <a:ext cx="1806000" cy="310800"/>
          </a:xfrm>
          <a:prstGeom prst="roundRect">
            <a:avLst>
              <a:gd fmla="val 16667" name="adj"/>
            </a:avLst>
          </a:prstGeom>
          <a:solidFill>
            <a:schemeClr val="lt1"/>
          </a:solidFill>
          <a:ln cap="flat" cmpd="sng" w="9525">
            <a:solidFill>
              <a:srgbClr val="9900FF"/>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Formación</a:t>
            </a:r>
            <a:endParaRPr sz="1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9"/>
          <p:cNvSpPr txBox="1"/>
          <p:nvPr>
            <p:ph type="title"/>
          </p:nvPr>
        </p:nvSpPr>
        <p:spPr>
          <a:xfrm>
            <a:off x="0" y="230700"/>
            <a:ext cx="5343900" cy="572700"/>
          </a:xfrm>
          <a:prstGeom prst="rect">
            <a:avLst/>
          </a:prstGeom>
          <a:solidFill>
            <a:srgbClr val="FFEF00"/>
          </a:solidFill>
          <a:ln cap="flat" cmpd="sng" w="9525">
            <a:solidFill>
              <a:srgbClr val="FFEF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s">
                <a:solidFill>
                  <a:schemeClr val="lt1"/>
                </a:solidFill>
              </a:rPr>
              <a:t>Bases teóricas de los conceptos</a:t>
            </a:r>
            <a:endParaRPr b="1">
              <a:solidFill>
                <a:schemeClr val="lt1"/>
              </a:solidFill>
            </a:endParaRPr>
          </a:p>
        </p:txBody>
      </p:sp>
      <p:sp>
        <p:nvSpPr>
          <p:cNvPr id="169" name="Google Shape;169;p19"/>
          <p:cNvSpPr/>
          <p:nvPr/>
        </p:nvSpPr>
        <p:spPr>
          <a:xfrm>
            <a:off x="288725" y="1053975"/>
            <a:ext cx="4223100" cy="3895500"/>
          </a:xfrm>
          <a:prstGeom prst="rect">
            <a:avLst/>
          </a:prstGeom>
          <a:solidFill>
            <a:srgbClr val="FFFFFF"/>
          </a:solidFill>
          <a:ln cap="flat" cmpd="sng" w="19050">
            <a:solidFill>
              <a:srgbClr val="FFD96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170" name="Google Shape;170;p19"/>
          <p:cNvSpPr/>
          <p:nvPr/>
        </p:nvSpPr>
        <p:spPr>
          <a:xfrm>
            <a:off x="4626550" y="1053975"/>
            <a:ext cx="4223100" cy="3895500"/>
          </a:xfrm>
          <a:prstGeom prst="rect">
            <a:avLst/>
          </a:prstGeom>
          <a:solidFill>
            <a:srgbClr val="FFFFFF"/>
          </a:solidFill>
          <a:ln cap="flat" cmpd="sng" w="19050">
            <a:solidFill>
              <a:srgbClr val="FFD966"/>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1" name="Google Shape;171;p19"/>
          <p:cNvSpPr/>
          <p:nvPr/>
        </p:nvSpPr>
        <p:spPr>
          <a:xfrm>
            <a:off x="406325" y="1170850"/>
            <a:ext cx="2269200" cy="327900"/>
          </a:xfrm>
          <a:prstGeom prst="roundRect">
            <a:avLst>
              <a:gd fmla="val 16667" name="adj"/>
            </a:avLst>
          </a:prstGeom>
          <a:gradFill>
            <a:gsLst>
              <a:gs pos="0">
                <a:srgbClr val="FFF6DB"/>
              </a:gs>
              <a:gs pos="100000">
                <a:srgbClr val="FAD15C"/>
              </a:gs>
            </a:gsLst>
            <a:path path="circle">
              <a:fillToRect b="50%" l="50%" r="50%" t="50%"/>
            </a:path>
            <a:tileRect/>
          </a:gra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a:t>
            </a:r>
            <a:endParaRPr b="1" sz="1200"/>
          </a:p>
        </p:txBody>
      </p:sp>
      <p:sp>
        <p:nvSpPr>
          <p:cNvPr id="172" name="Google Shape;172;p19"/>
          <p:cNvSpPr/>
          <p:nvPr/>
        </p:nvSpPr>
        <p:spPr>
          <a:xfrm>
            <a:off x="518600" y="1170850"/>
            <a:ext cx="340500" cy="327900"/>
          </a:xfrm>
          <a:prstGeom prst="donut">
            <a:avLst>
              <a:gd fmla="val 25000" name="adj"/>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73" name="Google Shape;173;p19"/>
          <p:cNvSpPr/>
          <p:nvPr/>
        </p:nvSpPr>
        <p:spPr>
          <a:xfrm>
            <a:off x="4777800" y="1170850"/>
            <a:ext cx="2269200" cy="327900"/>
          </a:xfrm>
          <a:prstGeom prst="roundRect">
            <a:avLst>
              <a:gd fmla="val 16667" name="adj"/>
            </a:avLst>
          </a:prstGeom>
          <a:gradFill>
            <a:gsLst>
              <a:gs pos="0">
                <a:srgbClr val="FFF6DB"/>
              </a:gs>
              <a:gs pos="100000">
                <a:srgbClr val="FAD15C"/>
              </a:gs>
            </a:gsLst>
            <a:path path="circle">
              <a:fillToRect b="50%" l="50%" r="50%" t="50%"/>
            </a:path>
            <a:tileRect/>
          </a:gra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CHILD LIFE</a:t>
            </a:r>
            <a:endParaRPr b="1" sz="1200"/>
          </a:p>
        </p:txBody>
      </p:sp>
      <p:sp>
        <p:nvSpPr>
          <p:cNvPr id="174" name="Google Shape;174;p19"/>
          <p:cNvSpPr/>
          <p:nvPr/>
        </p:nvSpPr>
        <p:spPr>
          <a:xfrm>
            <a:off x="4891275" y="1170850"/>
            <a:ext cx="340500" cy="327900"/>
          </a:xfrm>
          <a:prstGeom prst="donut">
            <a:avLst>
              <a:gd fmla="val 25000" name="adj"/>
            </a:avLst>
          </a:prstGeom>
          <a:solidFill>
            <a:srgbClr val="FF9900"/>
          </a:solidFill>
          <a:ln cap="flat" cmpd="sng" w="9525">
            <a:solidFill>
              <a:srgbClr val="FF99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75" name="Google Shape;175;p19"/>
          <p:cNvCxnSpPr/>
          <p:nvPr/>
        </p:nvCxnSpPr>
        <p:spPr>
          <a:xfrm rot="10800000">
            <a:off x="682525" y="953100"/>
            <a:ext cx="0" cy="441300"/>
          </a:xfrm>
          <a:prstGeom prst="straightConnector1">
            <a:avLst/>
          </a:prstGeom>
          <a:noFill/>
          <a:ln cap="flat" cmpd="sng" w="114300">
            <a:solidFill>
              <a:srgbClr val="FFF2CC"/>
            </a:solidFill>
            <a:prstDash val="solid"/>
            <a:round/>
            <a:headEnd len="med" w="med" type="none"/>
            <a:tailEnd len="med" w="med" type="none"/>
          </a:ln>
        </p:spPr>
      </p:cxnSp>
      <p:cxnSp>
        <p:nvCxnSpPr>
          <p:cNvPr id="176" name="Google Shape;176;p19"/>
          <p:cNvCxnSpPr/>
          <p:nvPr/>
        </p:nvCxnSpPr>
        <p:spPr>
          <a:xfrm rot="10800000">
            <a:off x="5061525" y="953100"/>
            <a:ext cx="0" cy="441300"/>
          </a:xfrm>
          <a:prstGeom prst="straightConnector1">
            <a:avLst/>
          </a:prstGeom>
          <a:noFill/>
          <a:ln cap="flat" cmpd="sng" w="114300">
            <a:solidFill>
              <a:srgbClr val="FFF2CC"/>
            </a:solidFill>
            <a:prstDash val="solid"/>
            <a:round/>
            <a:headEnd len="med" w="med" type="none"/>
            <a:tailEnd len="med" w="med" type="none"/>
          </a:ln>
        </p:spPr>
      </p:cxnSp>
      <p:sp>
        <p:nvSpPr>
          <p:cNvPr id="177" name="Google Shape;177;p19"/>
          <p:cNvSpPr/>
          <p:nvPr/>
        </p:nvSpPr>
        <p:spPr>
          <a:xfrm>
            <a:off x="809125" y="1793725"/>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Enfoque </a:t>
            </a:r>
            <a:r>
              <a:rPr lang="es" sz="1000">
                <a:solidFill>
                  <a:schemeClr val="dk1"/>
                </a:solidFill>
              </a:rPr>
              <a:t>Socio Histórico</a:t>
            </a:r>
            <a:r>
              <a:rPr lang="es" sz="1000">
                <a:solidFill>
                  <a:schemeClr val="dk1"/>
                </a:solidFill>
              </a:rPr>
              <a:t> y Teoría Sociocultural (Vygotsky)</a:t>
            </a:r>
            <a:endParaRPr sz="1000">
              <a:solidFill>
                <a:schemeClr val="dk1"/>
              </a:solidFill>
            </a:endParaRPr>
          </a:p>
        </p:txBody>
      </p:sp>
      <p:sp>
        <p:nvSpPr>
          <p:cNvPr id="178" name="Google Shape;178;p19"/>
          <p:cNvSpPr/>
          <p:nvPr/>
        </p:nvSpPr>
        <p:spPr>
          <a:xfrm>
            <a:off x="485576" y="179372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1</a:t>
            </a:r>
            <a:endParaRPr b="1" sz="1600"/>
          </a:p>
        </p:txBody>
      </p:sp>
      <p:sp>
        <p:nvSpPr>
          <p:cNvPr id="179" name="Google Shape;179;p19"/>
          <p:cNvSpPr/>
          <p:nvPr/>
        </p:nvSpPr>
        <p:spPr>
          <a:xfrm>
            <a:off x="809125" y="2194950"/>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Teoría de la actividad (</a:t>
            </a:r>
            <a:r>
              <a:rPr lang="es" sz="1000">
                <a:solidFill>
                  <a:schemeClr val="dk1"/>
                </a:solidFill>
              </a:rPr>
              <a:t>Leontiev</a:t>
            </a:r>
            <a:r>
              <a:rPr lang="es" sz="1000">
                <a:solidFill>
                  <a:schemeClr val="dk1"/>
                </a:solidFill>
              </a:rPr>
              <a:t>)</a:t>
            </a:r>
            <a:endParaRPr sz="1000">
              <a:solidFill>
                <a:schemeClr val="dk1"/>
              </a:solidFill>
            </a:endParaRPr>
          </a:p>
        </p:txBody>
      </p:sp>
      <p:sp>
        <p:nvSpPr>
          <p:cNvPr id="180" name="Google Shape;180;p19"/>
          <p:cNvSpPr/>
          <p:nvPr/>
        </p:nvSpPr>
        <p:spPr>
          <a:xfrm>
            <a:off x="485576" y="2194962"/>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2</a:t>
            </a:r>
            <a:endParaRPr b="1" sz="1600"/>
          </a:p>
        </p:txBody>
      </p:sp>
      <p:sp>
        <p:nvSpPr>
          <p:cNvPr id="181" name="Google Shape;181;p19"/>
          <p:cNvSpPr/>
          <p:nvPr/>
        </p:nvSpPr>
        <p:spPr>
          <a:xfrm>
            <a:off x="809125" y="2596163"/>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Teoría del desarrollo (Piaget)</a:t>
            </a:r>
            <a:endParaRPr sz="1000">
              <a:solidFill>
                <a:schemeClr val="dk1"/>
              </a:solidFill>
            </a:endParaRPr>
          </a:p>
        </p:txBody>
      </p:sp>
      <p:sp>
        <p:nvSpPr>
          <p:cNvPr id="182" name="Google Shape;182;p19"/>
          <p:cNvSpPr/>
          <p:nvPr/>
        </p:nvSpPr>
        <p:spPr>
          <a:xfrm>
            <a:off x="491901" y="259567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3</a:t>
            </a:r>
            <a:endParaRPr b="1" sz="1600"/>
          </a:p>
        </p:txBody>
      </p:sp>
      <p:sp>
        <p:nvSpPr>
          <p:cNvPr id="183" name="Google Shape;183;p19"/>
          <p:cNvSpPr/>
          <p:nvPr/>
        </p:nvSpPr>
        <p:spPr>
          <a:xfrm>
            <a:off x="809125" y="2997388"/>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Influencia educativa (Coll)</a:t>
            </a:r>
            <a:endParaRPr sz="1000">
              <a:solidFill>
                <a:schemeClr val="dk1"/>
              </a:solidFill>
            </a:endParaRPr>
          </a:p>
        </p:txBody>
      </p:sp>
      <p:sp>
        <p:nvSpPr>
          <p:cNvPr id="184" name="Google Shape;184;p19"/>
          <p:cNvSpPr/>
          <p:nvPr/>
        </p:nvSpPr>
        <p:spPr>
          <a:xfrm>
            <a:off x="491901" y="295927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4</a:t>
            </a:r>
            <a:endParaRPr b="1" sz="1600"/>
          </a:p>
        </p:txBody>
      </p:sp>
      <p:sp>
        <p:nvSpPr>
          <p:cNvPr id="185" name="Google Shape;185;p19"/>
          <p:cNvSpPr/>
          <p:nvPr/>
        </p:nvSpPr>
        <p:spPr>
          <a:xfrm>
            <a:off x="809125" y="3398613"/>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Pedagogías del Ocio y Educación Popular (Dumazedier, Paulo Freire)</a:t>
            </a:r>
            <a:endParaRPr sz="1000">
              <a:solidFill>
                <a:schemeClr val="dk1"/>
              </a:solidFill>
            </a:endParaRPr>
          </a:p>
        </p:txBody>
      </p:sp>
      <p:sp>
        <p:nvSpPr>
          <p:cNvPr id="186" name="Google Shape;186;p19"/>
          <p:cNvSpPr/>
          <p:nvPr/>
        </p:nvSpPr>
        <p:spPr>
          <a:xfrm>
            <a:off x="485576" y="3360500"/>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5</a:t>
            </a:r>
            <a:endParaRPr b="1" sz="1600"/>
          </a:p>
        </p:txBody>
      </p:sp>
      <p:sp>
        <p:nvSpPr>
          <p:cNvPr id="187" name="Google Shape;187;p19"/>
          <p:cNvSpPr/>
          <p:nvPr/>
        </p:nvSpPr>
        <p:spPr>
          <a:xfrm>
            <a:off x="809125" y="3799838"/>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Integración multidisciplinaria</a:t>
            </a:r>
            <a:endParaRPr sz="1000">
              <a:solidFill>
                <a:schemeClr val="dk1"/>
              </a:solidFill>
            </a:endParaRPr>
          </a:p>
        </p:txBody>
      </p:sp>
      <p:sp>
        <p:nvSpPr>
          <p:cNvPr id="188" name="Google Shape;188;p19"/>
          <p:cNvSpPr/>
          <p:nvPr/>
        </p:nvSpPr>
        <p:spPr>
          <a:xfrm>
            <a:off x="491901" y="3799850"/>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6</a:t>
            </a:r>
            <a:endParaRPr b="1" sz="1600"/>
          </a:p>
        </p:txBody>
      </p:sp>
      <p:sp>
        <p:nvSpPr>
          <p:cNvPr id="189" name="Google Shape;189;p19"/>
          <p:cNvSpPr/>
          <p:nvPr/>
        </p:nvSpPr>
        <p:spPr>
          <a:xfrm>
            <a:off x="809125" y="4239188"/>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Lenguajes Creativos y Juego como Herramienta Terapéutica</a:t>
            </a:r>
            <a:endParaRPr sz="1000">
              <a:solidFill>
                <a:schemeClr val="dk1"/>
              </a:solidFill>
            </a:endParaRPr>
          </a:p>
        </p:txBody>
      </p:sp>
      <p:sp>
        <p:nvSpPr>
          <p:cNvPr id="190" name="Google Shape;190;p19"/>
          <p:cNvSpPr/>
          <p:nvPr/>
        </p:nvSpPr>
        <p:spPr>
          <a:xfrm>
            <a:off x="491901" y="420107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7</a:t>
            </a:r>
            <a:endParaRPr b="1" sz="1600"/>
          </a:p>
        </p:txBody>
      </p:sp>
      <p:sp>
        <p:nvSpPr>
          <p:cNvPr id="191" name="Google Shape;191;p19"/>
          <p:cNvSpPr txBox="1"/>
          <p:nvPr/>
        </p:nvSpPr>
        <p:spPr>
          <a:xfrm>
            <a:off x="1038475" y="4602300"/>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(Mesa, 1997; Velasco, 2012; et.)</a:t>
            </a:r>
            <a:endParaRPr/>
          </a:p>
        </p:txBody>
      </p:sp>
      <p:sp>
        <p:nvSpPr>
          <p:cNvPr id="192" name="Google Shape;192;p19"/>
          <p:cNvSpPr/>
          <p:nvPr/>
        </p:nvSpPr>
        <p:spPr>
          <a:xfrm>
            <a:off x="5132825" y="1793725"/>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Teoría del Desarrollo Infantil (Piaget, Vygotsky)</a:t>
            </a:r>
            <a:endParaRPr sz="1000">
              <a:solidFill>
                <a:schemeClr val="dk1"/>
              </a:solidFill>
            </a:endParaRPr>
          </a:p>
        </p:txBody>
      </p:sp>
      <p:sp>
        <p:nvSpPr>
          <p:cNvPr id="193" name="Google Shape;193;p19"/>
          <p:cNvSpPr/>
          <p:nvPr/>
        </p:nvSpPr>
        <p:spPr>
          <a:xfrm>
            <a:off x="4864576" y="1745250"/>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1</a:t>
            </a:r>
            <a:endParaRPr b="1" sz="1600"/>
          </a:p>
        </p:txBody>
      </p:sp>
      <p:sp>
        <p:nvSpPr>
          <p:cNvPr id="194" name="Google Shape;194;p19"/>
          <p:cNvSpPr/>
          <p:nvPr/>
        </p:nvSpPr>
        <p:spPr>
          <a:xfrm>
            <a:off x="5132825" y="2126275"/>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Teoría del Apego (Bowlby)</a:t>
            </a:r>
            <a:endParaRPr sz="1000">
              <a:solidFill>
                <a:schemeClr val="dk1"/>
              </a:solidFill>
            </a:endParaRPr>
          </a:p>
        </p:txBody>
      </p:sp>
      <p:sp>
        <p:nvSpPr>
          <p:cNvPr id="195" name="Google Shape;195;p19"/>
          <p:cNvSpPr/>
          <p:nvPr/>
        </p:nvSpPr>
        <p:spPr>
          <a:xfrm>
            <a:off x="5132825" y="2440600"/>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Teoría del Estrés y Afrontamiento (Lazarus y Folkman)</a:t>
            </a:r>
            <a:endParaRPr sz="1000">
              <a:solidFill>
                <a:schemeClr val="dk1"/>
              </a:solidFill>
            </a:endParaRPr>
          </a:p>
        </p:txBody>
      </p:sp>
      <p:sp>
        <p:nvSpPr>
          <p:cNvPr id="196" name="Google Shape;196;p19"/>
          <p:cNvSpPr/>
          <p:nvPr/>
        </p:nvSpPr>
        <p:spPr>
          <a:xfrm>
            <a:off x="4864576" y="207502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2</a:t>
            </a:r>
            <a:endParaRPr b="1" sz="1600"/>
          </a:p>
        </p:txBody>
      </p:sp>
      <p:sp>
        <p:nvSpPr>
          <p:cNvPr id="197" name="Google Shape;197;p19"/>
          <p:cNvSpPr/>
          <p:nvPr/>
        </p:nvSpPr>
        <p:spPr>
          <a:xfrm>
            <a:off x="4864576" y="238012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3</a:t>
            </a:r>
            <a:endParaRPr b="1" sz="1600"/>
          </a:p>
        </p:txBody>
      </p:sp>
      <p:sp>
        <p:nvSpPr>
          <p:cNvPr id="198" name="Google Shape;198;p19"/>
          <p:cNvSpPr/>
          <p:nvPr/>
        </p:nvSpPr>
        <p:spPr>
          <a:xfrm>
            <a:off x="5132825" y="2778963"/>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Teoría del Juego (Huizinga, Winnicott)</a:t>
            </a:r>
            <a:endParaRPr sz="1000">
              <a:solidFill>
                <a:schemeClr val="dk1"/>
              </a:solidFill>
            </a:endParaRPr>
          </a:p>
        </p:txBody>
      </p:sp>
      <p:sp>
        <p:nvSpPr>
          <p:cNvPr id="199" name="Google Shape;199;p19"/>
          <p:cNvSpPr/>
          <p:nvPr/>
        </p:nvSpPr>
        <p:spPr>
          <a:xfrm>
            <a:off x="5132825" y="3106013"/>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Enfoque Centrado en la Familia</a:t>
            </a:r>
            <a:endParaRPr sz="1000">
              <a:solidFill>
                <a:schemeClr val="dk1"/>
              </a:solidFill>
            </a:endParaRPr>
          </a:p>
        </p:txBody>
      </p:sp>
      <p:sp>
        <p:nvSpPr>
          <p:cNvPr id="200" name="Google Shape;200;p19"/>
          <p:cNvSpPr/>
          <p:nvPr/>
        </p:nvSpPr>
        <p:spPr>
          <a:xfrm>
            <a:off x="5132825" y="3407450"/>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Psicología del Desarrollo</a:t>
            </a:r>
            <a:endParaRPr sz="1000">
              <a:solidFill>
                <a:schemeClr val="dk1"/>
              </a:solidFill>
            </a:endParaRPr>
          </a:p>
        </p:txBody>
      </p:sp>
      <p:sp>
        <p:nvSpPr>
          <p:cNvPr id="201" name="Google Shape;201;p19"/>
          <p:cNvSpPr/>
          <p:nvPr/>
        </p:nvSpPr>
        <p:spPr>
          <a:xfrm>
            <a:off x="4864576" y="2720300"/>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4</a:t>
            </a:r>
            <a:endParaRPr b="1" sz="1600"/>
          </a:p>
        </p:txBody>
      </p:sp>
      <p:sp>
        <p:nvSpPr>
          <p:cNvPr id="202" name="Google Shape;202;p19"/>
          <p:cNvSpPr/>
          <p:nvPr/>
        </p:nvSpPr>
        <p:spPr>
          <a:xfrm>
            <a:off x="4864576" y="303012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5</a:t>
            </a:r>
            <a:endParaRPr b="1" sz="1600"/>
          </a:p>
        </p:txBody>
      </p:sp>
      <p:sp>
        <p:nvSpPr>
          <p:cNvPr id="203" name="Google Shape;203;p19"/>
          <p:cNvSpPr/>
          <p:nvPr/>
        </p:nvSpPr>
        <p:spPr>
          <a:xfrm>
            <a:off x="5132825" y="3709425"/>
            <a:ext cx="3458700" cy="3279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Determinantes Sociales de la Salud y Teoría de Sistemas Ecológicos (Bronfenbrenner)</a:t>
            </a:r>
            <a:endParaRPr sz="1000">
              <a:solidFill>
                <a:schemeClr val="dk1"/>
              </a:solidFill>
            </a:endParaRPr>
          </a:p>
        </p:txBody>
      </p:sp>
      <p:sp>
        <p:nvSpPr>
          <p:cNvPr id="204" name="Google Shape;204;p19"/>
          <p:cNvSpPr/>
          <p:nvPr/>
        </p:nvSpPr>
        <p:spPr>
          <a:xfrm>
            <a:off x="4864576" y="336557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6</a:t>
            </a:r>
            <a:endParaRPr b="1" sz="1600"/>
          </a:p>
        </p:txBody>
      </p:sp>
      <p:sp>
        <p:nvSpPr>
          <p:cNvPr id="205" name="Google Shape;205;p19"/>
          <p:cNvSpPr/>
          <p:nvPr/>
        </p:nvSpPr>
        <p:spPr>
          <a:xfrm>
            <a:off x="4864576" y="370102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7</a:t>
            </a:r>
            <a:endParaRPr b="1" sz="1600"/>
          </a:p>
        </p:txBody>
      </p:sp>
      <p:sp>
        <p:nvSpPr>
          <p:cNvPr id="206" name="Google Shape;206;p19"/>
          <p:cNvSpPr/>
          <p:nvPr/>
        </p:nvSpPr>
        <p:spPr>
          <a:xfrm>
            <a:off x="5132825" y="4095700"/>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Ética y Derechos del Niño</a:t>
            </a:r>
            <a:endParaRPr sz="1000">
              <a:solidFill>
                <a:schemeClr val="dk1"/>
              </a:solidFill>
            </a:endParaRPr>
          </a:p>
        </p:txBody>
      </p:sp>
      <p:sp>
        <p:nvSpPr>
          <p:cNvPr id="207" name="Google Shape;207;p19"/>
          <p:cNvSpPr/>
          <p:nvPr/>
        </p:nvSpPr>
        <p:spPr>
          <a:xfrm>
            <a:off x="5132825" y="4406075"/>
            <a:ext cx="3458700" cy="243600"/>
          </a:xfrm>
          <a:prstGeom prst="rect">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Intervenciones Psicosociales y No Farmacológicas</a:t>
            </a:r>
            <a:endParaRPr sz="1000">
              <a:solidFill>
                <a:schemeClr val="dk1"/>
              </a:solidFill>
            </a:endParaRPr>
          </a:p>
        </p:txBody>
      </p:sp>
      <p:sp>
        <p:nvSpPr>
          <p:cNvPr id="208" name="Google Shape;208;p19"/>
          <p:cNvSpPr/>
          <p:nvPr/>
        </p:nvSpPr>
        <p:spPr>
          <a:xfrm>
            <a:off x="4864576" y="4057750"/>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8</a:t>
            </a:r>
            <a:endParaRPr b="1" sz="1600"/>
          </a:p>
        </p:txBody>
      </p:sp>
      <p:sp>
        <p:nvSpPr>
          <p:cNvPr id="209" name="Google Shape;209;p19"/>
          <p:cNvSpPr/>
          <p:nvPr/>
        </p:nvSpPr>
        <p:spPr>
          <a:xfrm>
            <a:off x="4864576" y="4406075"/>
            <a:ext cx="393900" cy="327900"/>
          </a:xfrm>
          <a:prstGeom prst="ellipse">
            <a:avLst/>
          </a:prstGeom>
          <a:solidFill>
            <a:srgbClr val="FFDC00"/>
          </a:solidFill>
          <a:ln cap="flat" cmpd="sng" w="9525">
            <a:solidFill>
              <a:srgbClr val="FFDC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9</a:t>
            </a:r>
            <a:endParaRPr b="1" sz="1600"/>
          </a:p>
        </p:txBody>
      </p:sp>
      <p:sp>
        <p:nvSpPr>
          <p:cNvPr id="210" name="Google Shape;210;p19"/>
          <p:cNvSpPr txBox="1"/>
          <p:nvPr/>
        </p:nvSpPr>
        <p:spPr>
          <a:xfrm>
            <a:off x="5343900" y="4602300"/>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(Romito, 2021; Gregory, 2023; et.)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cxnSp>
        <p:nvCxnSpPr>
          <p:cNvPr id="215" name="Google Shape;215;p20"/>
          <p:cNvCxnSpPr/>
          <p:nvPr/>
        </p:nvCxnSpPr>
        <p:spPr>
          <a:xfrm flipH="1">
            <a:off x="5866500" y="2999638"/>
            <a:ext cx="342600" cy="7200"/>
          </a:xfrm>
          <a:prstGeom prst="straightConnector1">
            <a:avLst/>
          </a:prstGeom>
          <a:noFill/>
          <a:ln cap="flat" cmpd="sng" w="9525">
            <a:solidFill>
              <a:schemeClr val="dk2"/>
            </a:solidFill>
            <a:prstDash val="solid"/>
            <a:round/>
            <a:headEnd len="med" w="med" type="none"/>
            <a:tailEnd len="med" w="med" type="none"/>
          </a:ln>
        </p:spPr>
      </p:cxnSp>
      <p:cxnSp>
        <p:nvCxnSpPr>
          <p:cNvPr id="216" name="Google Shape;216;p20"/>
          <p:cNvCxnSpPr/>
          <p:nvPr/>
        </p:nvCxnSpPr>
        <p:spPr>
          <a:xfrm flipH="1" rot="10800000">
            <a:off x="2623050" y="2225838"/>
            <a:ext cx="599100" cy="2100"/>
          </a:xfrm>
          <a:prstGeom prst="straightConnector1">
            <a:avLst/>
          </a:prstGeom>
          <a:noFill/>
          <a:ln cap="flat" cmpd="sng" w="9525">
            <a:solidFill>
              <a:schemeClr val="dk2"/>
            </a:solidFill>
            <a:prstDash val="solid"/>
            <a:round/>
            <a:headEnd len="med" w="med" type="none"/>
            <a:tailEnd len="med" w="med" type="none"/>
          </a:ln>
        </p:spPr>
      </p:cxnSp>
      <p:sp>
        <p:nvSpPr>
          <p:cNvPr id="217" name="Google Shape;217;p20"/>
          <p:cNvSpPr txBox="1"/>
          <p:nvPr>
            <p:ph type="title"/>
          </p:nvPr>
        </p:nvSpPr>
        <p:spPr>
          <a:xfrm>
            <a:off x="0" y="331575"/>
            <a:ext cx="3616800" cy="572700"/>
          </a:xfrm>
          <a:prstGeom prst="rect">
            <a:avLst/>
          </a:prstGeom>
          <a:ln cap="flat" cmpd="sng" w="28575">
            <a:solidFill>
              <a:srgbClr val="FFEF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s">
                <a:solidFill>
                  <a:srgbClr val="FFDC00"/>
                </a:solidFill>
              </a:rPr>
              <a:t>Análisis</a:t>
            </a:r>
            <a:endParaRPr>
              <a:solidFill>
                <a:srgbClr val="FFDC00"/>
              </a:solidFill>
            </a:endParaRPr>
          </a:p>
        </p:txBody>
      </p:sp>
      <p:sp>
        <p:nvSpPr>
          <p:cNvPr id="218" name="Google Shape;218;p20"/>
          <p:cNvSpPr/>
          <p:nvPr/>
        </p:nvSpPr>
        <p:spPr>
          <a:xfrm>
            <a:off x="3757350" y="1390350"/>
            <a:ext cx="1629300" cy="572700"/>
          </a:xfrm>
          <a:prstGeom prst="roundRect">
            <a:avLst>
              <a:gd fmla="val 16667" name="adj"/>
            </a:avLst>
          </a:prstGeom>
          <a:solidFill>
            <a:srgbClr val="FFEF00"/>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Recreación y Child Life</a:t>
            </a:r>
            <a:endParaRPr/>
          </a:p>
        </p:txBody>
      </p:sp>
      <p:sp>
        <p:nvSpPr>
          <p:cNvPr id="219" name="Google Shape;219;p20"/>
          <p:cNvSpPr/>
          <p:nvPr/>
        </p:nvSpPr>
        <p:spPr>
          <a:xfrm>
            <a:off x="3633750" y="2285400"/>
            <a:ext cx="1876500" cy="572700"/>
          </a:xfrm>
          <a:prstGeom prst="roundRect">
            <a:avLst>
              <a:gd fmla="val 16667" name="adj"/>
            </a:avLst>
          </a:prstGeom>
          <a:solidFill>
            <a:srgbClr val="FFF2CC"/>
          </a:solidFill>
          <a:ln cap="flat" cmpd="sng" w="9525">
            <a:solidFill>
              <a:srgbClr val="FFF2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a:t>¿Qué se identificó?</a:t>
            </a:r>
            <a:endParaRPr/>
          </a:p>
        </p:txBody>
      </p:sp>
      <p:sp>
        <p:nvSpPr>
          <p:cNvPr id="220" name="Google Shape;220;p20"/>
          <p:cNvSpPr/>
          <p:nvPr/>
        </p:nvSpPr>
        <p:spPr>
          <a:xfrm>
            <a:off x="817050" y="2473075"/>
            <a:ext cx="1806000" cy="310800"/>
          </a:xfrm>
          <a:prstGeom prst="roundRect">
            <a:avLst>
              <a:gd fmla="val 16667" name="adj"/>
            </a:avLst>
          </a:prstGeom>
          <a:solidFill>
            <a:schemeClr val="lt1"/>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Bienestar integral</a:t>
            </a:r>
            <a:endParaRPr sz="1200"/>
          </a:p>
        </p:txBody>
      </p:sp>
      <p:sp>
        <p:nvSpPr>
          <p:cNvPr id="221" name="Google Shape;221;p20"/>
          <p:cNvSpPr/>
          <p:nvPr/>
        </p:nvSpPr>
        <p:spPr>
          <a:xfrm>
            <a:off x="546275" y="1580525"/>
            <a:ext cx="2076900" cy="400200"/>
          </a:xfrm>
          <a:prstGeom prst="roundRect">
            <a:avLst>
              <a:gd fmla="val 16667" name="adj"/>
            </a:avLst>
          </a:prstGeom>
          <a:solidFill>
            <a:srgbClr val="FFFFFF"/>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Teorías del Desarrollo Infantil como Base Común</a:t>
            </a:r>
            <a:endParaRPr sz="1200"/>
          </a:p>
        </p:txBody>
      </p:sp>
      <p:sp>
        <p:nvSpPr>
          <p:cNvPr id="222" name="Google Shape;222;p20"/>
          <p:cNvSpPr/>
          <p:nvPr/>
        </p:nvSpPr>
        <p:spPr>
          <a:xfrm>
            <a:off x="6209100" y="1683025"/>
            <a:ext cx="1876500" cy="465900"/>
          </a:xfrm>
          <a:prstGeom prst="roundRect">
            <a:avLst>
              <a:gd fmla="val 16667" name="adj"/>
            </a:avLst>
          </a:prstGeom>
          <a:solidFill>
            <a:schemeClr val="lt1"/>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Enfoque Sociocultural vs. Terapéutico</a:t>
            </a:r>
            <a:endParaRPr sz="1200"/>
          </a:p>
        </p:txBody>
      </p:sp>
      <p:sp>
        <p:nvSpPr>
          <p:cNvPr id="223" name="Google Shape;223;p20"/>
          <p:cNvSpPr/>
          <p:nvPr/>
        </p:nvSpPr>
        <p:spPr>
          <a:xfrm>
            <a:off x="6209100" y="2316775"/>
            <a:ext cx="1806000" cy="310800"/>
          </a:xfrm>
          <a:prstGeom prst="roundRect">
            <a:avLst>
              <a:gd fmla="val 16667" name="adj"/>
            </a:avLst>
          </a:prstGeom>
          <a:solidFill>
            <a:schemeClr val="lt1"/>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Dimensión educativa</a:t>
            </a:r>
            <a:endParaRPr sz="1200"/>
          </a:p>
        </p:txBody>
      </p:sp>
      <p:cxnSp>
        <p:nvCxnSpPr>
          <p:cNvPr id="224" name="Google Shape;224;p20"/>
          <p:cNvCxnSpPr>
            <a:stCxn id="219" idx="1"/>
          </p:cNvCxnSpPr>
          <p:nvPr/>
        </p:nvCxnSpPr>
        <p:spPr>
          <a:xfrm rot="10800000">
            <a:off x="3188250" y="2566650"/>
            <a:ext cx="445500" cy="5100"/>
          </a:xfrm>
          <a:prstGeom prst="straightConnector1">
            <a:avLst/>
          </a:prstGeom>
          <a:noFill/>
          <a:ln cap="flat" cmpd="sng" w="9525">
            <a:solidFill>
              <a:schemeClr val="dk2"/>
            </a:solidFill>
            <a:prstDash val="solid"/>
            <a:round/>
            <a:headEnd len="med" w="med" type="none"/>
            <a:tailEnd len="med" w="med" type="none"/>
          </a:ln>
        </p:spPr>
      </p:cxnSp>
      <p:cxnSp>
        <p:nvCxnSpPr>
          <p:cNvPr id="225" name="Google Shape;225;p20"/>
          <p:cNvCxnSpPr>
            <a:stCxn id="220" idx="3"/>
          </p:cNvCxnSpPr>
          <p:nvPr/>
        </p:nvCxnSpPr>
        <p:spPr>
          <a:xfrm>
            <a:off x="2623050" y="2628475"/>
            <a:ext cx="529800" cy="1200"/>
          </a:xfrm>
          <a:prstGeom prst="straightConnector1">
            <a:avLst/>
          </a:prstGeom>
          <a:noFill/>
          <a:ln cap="flat" cmpd="sng" w="9525">
            <a:solidFill>
              <a:schemeClr val="dk2"/>
            </a:solidFill>
            <a:prstDash val="solid"/>
            <a:round/>
            <a:headEnd len="med" w="med" type="none"/>
            <a:tailEnd len="med" w="med" type="none"/>
          </a:ln>
        </p:spPr>
      </p:cxnSp>
      <p:cxnSp>
        <p:nvCxnSpPr>
          <p:cNvPr id="226" name="Google Shape;226;p20"/>
          <p:cNvCxnSpPr>
            <a:stCxn id="221" idx="3"/>
          </p:cNvCxnSpPr>
          <p:nvPr/>
        </p:nvCxnSpPr>
        <p:spPr>
          <a:xfrm flipH="1" rot="10800000">
            <a:off x="2623175" y="1778525"/>
            <a:ext cx="599100" cy="2100"/>
          </a:xfrm>
          <a:prstGeom prst="straightConnector1">
            <a:avLst/>
          </a:prstGeom>
          <a:noFill/>
          <a:ln cap="flat" cmpd="sng" w="9525">
            <a:solidFill>
              <a:schemeClr val="dk2"/>
            </a:solidFill>
            <a:prstDash val="solid"/>
            <a:round/>
            <a:headEnd len="med" w="med" type="none"/>
            <a:tailEnd len="med" w="med" type="none"/>
          </a:ln>
        </p:spPr>
      </p:cxnSp>
      <p:cxnSp>
        <p:nvCxnSpPr>
          <p:cNvPr id="227" name="Google Shape;227;p20"/>
          <p:cNvCxnSpPr/>
          <p:nvPr/>
        </p:nvCxnSpPr>
        <p:spPr>
          <a:xfrm>
            <a:off x="3163025" y="1898575"/>
            <a:ext cx="12600" cy="1147200"/>
          </a:xfrm>
          <a:prstGeom prst="straightConnector1">
            <a:avLst/>
          </a:prstGeom>
          <a:noFill/>
          <a:ln cap="flat" cmpd="sng" w="9525">
            <a:solidFill>
              <a:schemeClr val="dk2"/>
            </a:solidFill>
            <a:prstDash val="solid"/>
            <a:round/>
            <a:headEnd len="med" w="med" type="none"/>
            <a:tailEnd len="med" w="med" type="none"/>
          </a:ln>
        </p:spPr>
      </p:cxnSp>
      <p:cxnSp>
        <p:nvCxnSpPr>
          <p:cNvPr id="228" name="Google Shape;228;p20"/>
          <p:cNvCxnSpPr>
            <a:stCxn id="219" idx="3"/>
          </p:cNvCxnSpPr>
          <p:nvPr/>
        </p:nvCxnSpPr>
        <p:spPr>
          <a:xfrm>
            <a:off x="5510250" y="2571750"/>
            <a:ext cx="338100" cy="7500"/>
          </a:xfrm>
          <a:prstGeom prst="straightConnector1">
            <a:avLst/>
          </a:prstGeom>
          <a:noFill/>
          <a:ln cap="flat" cmpd="sng" w="9525">
            <a:solidFill>
              <a:schemeClr val="dk2"/>
            </a:solidFill>
            <a:prstDash val="solid"/>
            <a:round/>
            <a:headEnd len="med" w="med" type="none"/>
            <a:tailEnd len="med" w="med" type="none"/>
          </a:ln>
        </p:spPr>
      </p:cxnSp>
      <p:cxnSp>
        <p:nvCxnSpPr>
          <p:cNvPr id="229" name="Google Shape;229;p20"/>
          <p:cNvCxnSpPr>
            <a:stCxn id="222" idx="1"/>
          </p:cNvCxnSpPr>
          <p:nvPr/>
        </p:nvCxnSpPr>
        <p:spPr>
          <a:xfrm rot="10800000">
            <a:off x="5810400" y="1913875"/>
            <a:ext cx="398700" cy="2100"/>
          </a:xfrm>
          <a:prstGeom prst="straightConnector1">
            <a:avLst/>
          </a:prstGeom>
          <a:noFill/>
          <a:ln cap="flat" cmpd="sng" w="9525">
            <a:solidFill>
              <a:schemeClr val="dk2"/>
            </a:solidFill>
            <a:prstDash val="solid"/>
            <a:round/>
            <a:headEnd len="med" w="med" type="none"/>
            <a:tailEnd len="med" w="med" type="none"/>
          </a:ln>
        </p:spPr>
      </p:cxnSp>
      <p:cxnSp>
        <p:nvCxnSpPr>
          <p:cNvPr id="230" name="Google Shape;230;p20"/>
          <p:cNvCxnSpPr>
            <a:stCxn id="223" idx="1"/>
          </p:cNvCxnSpPr>
          <p:nvPr/>
        </p:nvCxnSpPr>
        <p:spPr>
          <a:xfrm flipH="1">
            <a:off x="5866500" y="2472175"/>
            <a:ext cx="342600" cy="7200"/>
          </a:xfrm>
          <a:prstGeom prst="straightConnector1">
            <a:avLst/>
          </a:prstGeom>
          <a:noFill/>
          <a:ln cap="flat" cmpd="sng" w="9525">
            <a:solidFill>
              <a:schemeClr val="dk2"/>
            </a:solidFill>
            <a:prstDash val="solid"/>
            <a:round/>
            <a:headEnd len="med" w="med" type="none"/>
            <a:tailEnd len="med" w="med" type="none"/>
          </a:ln>
        </p:spPr>
      </p:cxnSp>
      <p:sp>
        <p:nvSpPr>
          <p:cNvPr id="231" name="Google Shape;231;p20"/>
          <p:cNvSpPr/>
          <p:nvPr/>
        </p:nvSpPr>
        <p:spPr>
          <a:xfrm>
            <a:off x="977250" y="4012650"/>
            <a:ext cx="7189500" cy="572700"/>
          </a:xfrm>
          <a:prstGeom prst="roundRect">
            <a:avLst>
              <a:gd fmla="val 16667" name="adj"/>
            </a:avLst>
          </a:prstGeom>
          <a:solidFill>
            <a:schemeClr val="lt1"/>
          </a:solidFill>
          <a:ln cap="flat" cmpd="sng" w="38100">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Ambos programas son complementarias, ya que integran perspectivas multidisciplinarias y destacan la importancia del apoyo familiar, mostrando un potencial significativo para mejorar la calidad de vida de los niños desde distintos enfoques.</a:t>
            </a:r>
            <a:endParaRPr sz="1200"/>
          </a:p>
        </p:txBody>
      </p:sp>
      <p:sp>
        <p:nvSpPr>
          <p:cNvPr id="232" name="Google Shape;232;p20"/>
          <p:cNvSpPr/>
          <p:nvPr/>
        </p:nvSpPr>
        <p:spPr>
          <a:xfrm rot="-5400000">
            <a:off x="5165625" y="2353375"/>
            <a:ext cx="1388100" cy="237600"/>
          </a:xfrm>
          <a:prstGeom prst="roundRect">
            <a:avLst>
              <a:gd fmla="val 16667"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Diferencias</a:t>
            </a:r>
            <a:endParaRPr b="1"/>
          </a:p>
        </p:txBody>
      </p:sp>
      <p:sp>
        <p:nvSpPr>
          <p:cNvPr id="233" name="Google Shape;233;p20"/>
          <p:cNvSpPr/>
          <p:nvPr/>
        </p:nvSpPr>
        <p:spPr>
          <a:xfrm>
            <a:off x="993750" y="2071500"/>
            <a:ext cx="1629300" cy="310800"/>
          </a:xfrm>
          <a:prstGeom prst="roundRect">
            <a:avLst>
              <a:gd fmla="val 16667" name="adj"/>
            </a:avLst>
          </a:prstGeom>
          <a:solidFill>
            <a:srgbClr val="FFFFFF"/>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Relevancia del juego</a:t>
            </a:r>
            <a:endParaRPr sz="1200"/>
          </a:p>
        </p:txBody>
      </p:sp>
      <p:cxnSp>
        <p:nvCxnSpPr>
          <p:cNvPr id="234" name="Google Shape;234;p20"/>
          <p:cNvCxnSpPr/>
          <p:nvPr/>
        </p:nvCxnSpPr>
        <p:spPr>
          <a:xfrm>
            <a:off x="2623050" y="3119700"/>
            <a:ext cx="529800" cy="1200"/>
          </a:xfrm>
          <a:prstGeom prst="straightConnector1">
            <a:avLst/>
          </a:prstGeom>
          <a:noFill/>
          <a:ln cap="flat" cmpd="sng" w="9525">
            <a:solidFill>
              <a:schemeClr val="dk2"/>
            </a:solidFill>
            <a:prstDash val="solid"/>
            <a:round/>
            <a:headEnd len="med" w="med" type="none"/>
            <a:tailEnd len="med" w="med" type="none"/>
          </a:ln>
        </p:spPr>
      </p:cxnSp>
      <p:sp>
        <p:nvSpPr>
          <p:cNvPr id="235" name="Google Shape;235;p20"/>
          <p:cNvSpPr/>
          <p:nvPr/>
        </p:nvSpPr>
        <p:spPr>
          <a:xfrm rot="5400000">
            <a:off x="2452125" y="2353375"/>
            <a:ext cx="1388100" cy="237600"/>
          </a:xfrm>
          <a:prstGeom prst="roundRect">
            <a:avLst>
              <a:gd fmla="val 16667" name="adj"/>
            </a:avLst>
          </a:prstGeom>
          <a:solidFill>
            <a:srgbClr val="FFE599"/>
          </a:solidFill>
          <a:ln cap="flat" cmpd="sng" w="9525">
            <a:solidFill>
              <a:srgbClr val="FFE59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a:t>Similitudes</a:t>
            </a:r>
            <a:endParaRPr b="1"/>
          </a:p>
        </p:txBody>
      </p:sp>
      <p:sp>
        <p:nvSpPr>
          <p:cNvPr id="236" name="Google Shape;236;p20"/>
          <p:cNvSpPr/>
          <p:nvPr/>
        </p:nvSpPr>
        <p:spPr>
          <a:xfrm>
            <a:off x="469625" y="2920200"/>
            <a:ext cx="2153400" cy="310800"/>
          </a:xfrm>
          <a:prstGeom prst="roundRect">
            <a:avLst>
              <a:gd fmla="val 16667" name="adj"/>
            </a:avLst>
          </a:prstGeom>
          <a:solidFill>
            <a:schemeClr val="lt1"/>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Herramientas terapéuticas</a:t>
            </a:r>
            <a:endParaRPr sz="1200"/>
          </a:p>
        </p:txBody>
      </p:sp>
      <p:sp>
        <p:nvSpPr>
          <p:cNvPr id="237" name="Google Shape;237;p20"/>
          <p:cNvSpPr/>
          <p:nvPr/>
        </p:nvSpPr>
        <p:spPr>
          <a:xfrm>
            <a:off x="6209100" y="2847838"/>
            <a:ext cx="1806000" cy="310800"/>
          </a:xfrm>
          <a:prstGeom prst="roundRect">
            <a:avLst>
              <a:gd fmla="val 16667" name="adj"/>
            </a:avLst>
          </a:prstGeom>
          <a:solidFill>
            <a:schemeClr val="lt1"/>
          </a:solidFill>
          <a:ln cap="flat" cmpd="sng" w="9525">
            <a:solidFill>
              <a:srgbClr val="FFE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200"/>
              <a:t>Ética y derechos</a:t>
            </a:r>
            <a:endParaRPr sz="1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1"/>
          <p:cNvSpPr txBox="1"/>
          <p:nvPr>
            <p:ph type="title"/>
          </p:nvPr>
        </p:nvSpPr>
        <p:spPr>
          <a:xfrm>
            <a:off x="0" y="230700"/>
            <a:ext cx="4038600" cy="572700"/>
          </a:xfrm>
          <a:prstGeom prst="rect">
            <a:avLst/>
          </a:prstGeom>
          <a:solidFill>
            <a:srgbClr val="FF0000"/>
          </a:solidFill>
          <a:ln cap="flat" cmpd="sng" w="9525">
            <a:solidFill>
              <a:srgbClr val="FF0000"/>
            </a:solidFill>
            <a:prstDash val="solid"/>
            <a:round/>
            <a:headEnd len="sm" w="sm" type="none"/>
            <a:tailEnd len="sm" w="sm" type="none"/>
          </a:ln>
        </p:spPr>
        <p:txBody>
          <a:bodyPr anchorCtr="0" anchor="t" bIns="91425" lIns="91425" spcFirstLastPara="1" rIns="91425" wrap="square" tIns="91425">
            <a:normAutofit fontScale="90000"/>
          </a:bodyPr>
          <a:lstStyle/>
          <a:p>
            <a:pPr indent="0" lvl="0" marL="0" rtl="0" algn="ctr">
              <a:spcBef>
                <a:spcPts val="0"/>
              </a:spcBef>
              <a:spcAft>
                <a:spcPts val="0"/>
              </a:spcAft>
              <a:buNone/>
            </a:pPr>
            <a:r>
              <a:rPr b="1" lang="es">
                <a:solidFill>
                  <a:schemeClr val="lt1"/>
                </a:solidFill>
              </a:rPr>
              <a:t>Herramientas</a:t>
            </a:r>
            <a:endParaRPr b="1">
              <a:solidFill>
                <a:schemeClr val="lt1"/>
              </a:solidFill>
            </a:endParaRPr>
          </a:p>
        </p:txBody>
      </p:sp>
      <p:sp>
        <p:nvSpPr>
          <p:cNvPr id="243" name="Google Shape;243;p21"/>
          <p:cNvSpPr/>
          <p:nvPr/>
        </p:nvSpPr>
        <p:spPr>
          <a:xfrm>
            <a:off x="288725" y="1053975"/>
            <a:ext cx="4223100" cy="3895500"/>
          </a:xfrm>
          <a:prstGeom prst="rect">
            <a:avLst/>
          </a:prstGeom>
          <a:solidFill>
            <a:srgbClr val="FFFFFF"/>
          </a:solidFill>
          <a:ln cap="flat" cmpd="sng" w="19050">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44" name="Google Shape;244;p21"/>
          <p:cNvSpPr/>
          <p:nvPr/>
        </p:nvSpPr>
        <p:spPr>
          <a:xfrm>
            <a:off x="4572000" y="1053975"/>
            <a:ext cx="4223100" cy="3895500"/>
          </a:xfrm>
          <a:prstGeom prst="rect">
            <a:avLst/>
          </a:prstGeom>
          <a:solidFill>
            <a:srgbClr val="FFFFFF"/>
          </a:solidFill>
          <a:ln cap="flat" cmpd="sng" w="19050">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5" name="Google Shape;245;p21"/>
          <p:cNvSpPr/>
          <p:nvPr/>
        </p:nvSpPr>
        <p:spPr>
          <a:xfrm>
            <a:off x="406325" y="1170850"/>
            <a:ext cx="2269200" cy="327900"/>
          </a:xfrm>
          <a:prstGeom prst="roundRect">
            <a:avLst>
              <a:gd fmla="val 16667" name="adj"/>
            </a:avLst>
          </a:prstGeom>
          <a:gradFill>
            <a:gsLst>
              <a:gs pos="0">
                <a:srgbClr val="F5D0D0"/>
              </a:gs>
              <a:gs pos="100000">
                <a:srgbClr val="D96868"/>
              </a:gs>
            </a:gsLst>
            <a:path path="circle">
              <a:fillToRect b="50%" l="50%" r="50%" t="50%"/>
            </a:path>
            <a:tileRect/>
          </a:gra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RECREACIÓN</a:t>
            </a:r>
            <a:endParaRPr b="1" sz="1200"/>
          </a:p>
        </p:txBody>
      </p:sp>
      <p:sp>
        <p:nvSpPr>
          <p:cNvPr id="246" name="Google Shape;246;p21"/>
          <p:cNvSpPr/>
          <p:nvPr/>
        </p:nvSpPr>
        <p:spPr>
          <a:xfrm>
            <a:off x="518600" y="1170850"/>
            <a:ext cx="340500" cy="327900"/>
          </a:xfrm>
          <a:prstGeom prst="donut">
            <a:avLst>
              <a:gd fmla="val 25000" name="adj"/>
            </a:avLst>
          </a:prstGeom>
          <a:solidFill>
            <a:srgbClr val="CC0000"/>
          </a:solidFill>
          <a:ln cap="flat" cmpd="sng" w="952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47" name="Google Shape;247;p21"/>
          <p:cNvSpPr/>
          <p:nvPr/>
        </p:nvSpPr>
        <p:spPr>
          <a:xfrm>
            <a:off x="4777800" y="1170850"/>
            <a:ext cx="2269200" cy="327900"/>
          </a:xfrm>
          <a:prstGeom prst="roundRect">
            <a:avLst>
              <a:gd fmla="val 16667" name="adj"/>
            </a:avLst>
          </a:prstGeom>
          <a:gradFill>
            <a:gsLst>
              <a:gs pos="0">
                <a:srgbClr val="F5D0D0"/>
              </a:gs>
              <a:gs pos="100000">
                <a:srgbClr val="D96868"/>
              </a:gs>
            </a:gsLst>
            <a:path path="circle">
              <a:fillToRect b="50%" l="50%" r="50%" t="50%"/>
            </a:path>
            <a:tileRect/>
          </a:gra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200"/>
              <a:t>CHILD LIFE</a:t>
            </a:r>
            <a:endParaRPr b="1" sz="1200"/>
          </a:p>
        </p:txBody>
      </p:sp>
      <p:sp>
        <p:nvSpPr>
          <p:cNvPr id="248" name="Google Shape;248;p21"/>
          <p:cNvSpPr/>
          <p:nvPr/>
        </p:nvSpPr>
        <p:spPr>
          <a:xfrm>
            <a:off x="4891275" y="1170850"/>
            <a:ext cx="340500" cy="327900"/>
          </a:xfrm>
          <a:prstGeom prst="donut">
            <a:avLst>
              <a:gd fmla="val 25000" name="adj"/>
            </a:avLst>
          </a:prstGeom>
          <a:solidFill>
            <a:srgbClr val="CC0000"/>
          </a:solidFill>
          <a:ln cap="flat" cmpd="sng" w="9525">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249" name="Google Shape;249;p21"/>
          <p:cNvCxnSpPr/>
          <p:nvPr/>
        </p:nvCxnSpPr>
        <p:spPr>
          <a:xfrm rot="10800000">
            <a:off x="682525" y="953100"/>
            <a:ext cx="0" cy="441300"/>
          </a:xfrm>
          <a:prstGeom prst="straightConnector1">
            <a:avLst/>
          </a:prstGeom>
          <a:noFill/>
          <a:ln cap="flat" cmpd="sng" w="114300">
            <a:solidFill>
              <a:srgbClr val="F4CCCC"/>
            </a:solidFill>
            <a:prstDash val="solid"/>
            <a:round/>
            <a:headEnd len="med" w="med" type="none"/>
            <a:tailEnd len="med" w="med" type="none"/>
          </a:ln>
        </p:spPr>
      </p:cxnSp>
      <p:cxnSp>
        <p:nvCxnSpPr>
          <p:cNvPr id="250" name="Google Shape;250;p21"/>
          <p:cNvCxnSpPr/>
          <p:nvPr/>
        </p:nvCxnSpPr>
        <p:spPr>
          <a:xfrm rot="10800000">
            <a:off x="5061525" y="953100"/>
            <a:ext cx="0" cy="441300"/>
          </a:xfrm>
          <a:prstGeom prst="straightConnector1">
            <a:avLst/>
          </a:prstGeom>
          <a:noFill/>
          <a:ln cap="flat" cmpd="sng" w="114300">
            <a:solidFill>
              <a:srgbClr val="F4CCCC"/>
            </a:solidFill>
            <a:prstDash val="solid"/>
            <a:round/>
            <a:headEnd len="med" w="med" type="none"/>
            <a:tailEnd len="med" w="med" type="none"/>
          </a:ln>
        </p:spPr>
      </p:cxnSp>
      <p:sp>
        <p:nvSpPr>
          <p:cNvPr id="251" name="Google Shape;251;p21"/>
          <p:cNvSpPr/>
          <p:nvPr/>
        </p:nvSpPr>
        <p:spPr>
          <a:xfrm>
            <a:off x="670925" y="1745250"/>
            <a:ext cx="3458700" cy="5727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Se pueden identificar como elementos prácticos y adaptables que facilitan la interacción, el aprendizaje y la expresión creativa en diferentes contextos.</a:t>
            </a:r>
            <a:endParaRPr sz="1000">
              <a:solidFill>
                <a:schemeClr val="dk1"/>
              </a:solidFill>
            </a:endParaRPr>
          </a:p>
        </p:txBody>
      </p:sp>
      <p:sp>
        <p:nvSpPr>
          <p:cNvPr id="252" name="Google Shape;252;p21"/>
          <p:cNvSpPr/>
          <p:nvPr/>
        </p:nvSpPr>
        <p:spPr>
          <a:xfrm>
            <a:off x="670925" y="2668806"/>
            <a:ext cx="3458700" cy="4968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Herramientas</a:t>
            </a:r>
            <a:r>
              <a:rPr b="1" lang="es" sz="1000">
                <a:solidFill>
                  <a:schemeClr val="dk1"/>
                </a:solidFill>
              </a:rPr>
              <a:t> lúdico-creativas</a:t>
            </a:r>
            <a:endParaRPr b="1" sz="1000">
              <a:solidFill>
                <a:schemeClr val="dk1"/>
              </a:solidFill>
            </a:endParaRPr>
          </a:p>
          <a:p>
            <a:pPr indent="0" lvl="0" marL="0" rtl="0" algn="ctr">
              <a:spcBef>
                <a:spcPts val="0"/>
              </a:spcBef>
              <a:spcAft>
                <a:spcPts val="0"/>
              </a:spcAft>
              <a:buNone/>
            </a:pPr>
            <a:r>
              <a:rPr lang="es" sz="1000">
                <a:solidFill>
                  <a:schemeClr val="dk1"/>
                </a:solidFill>
              </a:rPr>
              <a:t>(Técnicas gráfico plásticas, narrativa y cuentos, juegos dramáticos y títulos, </a:t>
            </a:r>
            <a:r>
              <a:rPr lang="es" sz="1000">
                <a:solidFill>
                  <a:schemeClr val="dk1"/>
                </a:solidFill>
              </a:rPr>
              <a:t>música</a:t>
            </a:r>
            <a:r>
              <a:rPr lang="es" sz="1000">
                <a:solidFill>
                  <a:schemeClr val="dk1"/>
                </a:solidFill>
              </a:rPr>
              <a:t>, danza y baile).</a:t>
            </a:r>
            <a:endParaRPr sz="1000">
              <a:solidFill>
                <a:schemeClr val="dk1"/>
              </a:solidFill>
            </a:endParaRPr>
          </a:p>
        </p:txBody>
      </p:sp>
      <p:sp>
        <p:nvSpPr>
          <p:cNvPr id="253" name="Google Shape;253;p21"/>
          <p:cNvSpPr/>
          <p:nvPr/>
        </p:nvSpPr>
        <p:spPr>
          <a:xfrm>
            <a:off x="406326" y="2753250"/>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1</a:t>
            </a:r>
            <a:endParaRPr b="1" sz="1600"/>
          </a:p>
        </p:txBody>
      </p:sp>
      <p:sp>
        <p:nvSpPr>
          <p:cNvPr id="254" name="Google Shape;254;p21"/>
          <p:cNvSpPr txBox="1"/>
          <p:nvPr/>
        </p:nvSpPr>
        <p:spPr>
          <a:xfrm>
            <a:off x="900275" y="4583100"/>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(Valencia, 2015; Aponte, 2018; Portilla, 2022; et.)</a:t>
            </a:r>
            <a:endParaRPr/>
          </a:p>
        </p:txBody>
      </p:sp>
      <p:sp>
        <p:nvSpPr>
          <p:cNvPr id="255" name="Google Shape;255;p21"/>
          <p:cNvSpPr/>
          <p:nvPr/>
        </p:nvSpPr>
        <p:spPr>
          <a:xfrm>
            <a:off x="4874100" y="1712550"/>
            <a:ext cx="3618900" cy="6381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chemeClr val="dk1"/>
                </a:solidFill>
              </a:rPr>
              <a:t>Se puede identificar como elementos que no solo facilitan el bienestar emocional y físico de los niños, sino que también fortalecen sus capacidades de afrontamiento y adaptación</a:t>
            </a:r>
            <a:endParaRPr sz="1000">
              <a:solidFill>
                <a:schemeClr val="dk1"/>
              </a:solidFill>
            </a:endParaRPr>
          </a:p>
        </p:txBody>
      </p:sp>
      <p:sp>
        <p:nvSpPr>
          <p:cNvPr id="256" name="Google Shape;256;p21"/>
          <p:cNvSpPr txBox="1"/>
          <p:nvPr/>
        </p:nvSpPr>
        <p:spPr>
          <a:xfrm>
            <a:off x="5484775" y="4890900"/>
            <a:ext cx="3000000" cy="307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s" sz="800">
                <a:solidFill>
                  <a:schemeClr val="dk1"/>
                </a:solidFill>
              </a:rPr>
              <a:t>(Hummel, 2021; Gregory, 2023; Claridge, 2020;  et.)</a:t>
            </a:r>
            <a:endParaRPr/>
          </a:p>
        </p:txBody>
      </p:sp>
      <p:sp>
        <p:nvSpPr>
          <p:cNvPr id="257" name="Google Shape;257;p21"/>
          <p:cNvSpPr/>
          <p:nvPr/>
        </p:nvSpPr>
        <p:spPr>
          <a:xfrm>
            <a:off x="2263475" y="2371575"/>
            <a:ext cx="273600" cy="243600"/>
          </a:xfrm>
          <a:prstGeom prst="downArrow">
            <a:avLst>
              <a:gd fmla="val 50000" name="adj1"/>
              <a:gd fmla="val 50000" name="adj2"/>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58" name="Google Shape;258;p21"/>
          <p:cNvSpPr/>
          <p:nvPr/>
        </p:nvSpPr>
        <p:spPr>
          <a:xfrm>
            <a:off x="670925" y="3850798"/>
            <a:ext cx="3458700" cy="6381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Elementos festivos, contemplativos y/o rituales</a:t>
            </a:r>
            <a:endParaRPr b="1" sz="1000">
              <a:solidFill>
                <a:schemeClr val="dk1"/>
              </a:solidFill>
            </a:endParaRPr>
          </a:p>
          <a:p>
            <a:pPr indent="0" lvl="0" marL="0" rtl="0" algn="ctr">
              <a:spcBef>
                <a:spcPts val="0"/>
              </a:spcBef>
              <a:spcAft>
                <a:spcPts val="0"/>
              </a:spcAft>
              <a:buNone/>
            </a:pPr>
            <a:r>
              <a:rPr lang="es" sz="1000">
                <a:solidFill>
                  <a:schemeClr val="dk1"/>
                </a:solidFill>
              </a:rPr>
              <a:t>(Actividades festivas de celebración, disfraz, arte. Espacios de introspección y contemplación. Actividades simbólicas de momentos significativos).</a:t>
            </a:r>
            <a:endParaRPr sz="1000">
              <a:solidFill>
                <a:schemeClr val="dk1"/>
              </a:solidFill>
            </a:endParaRPr>
          </a:p>
        </p:txBody>
      </p:sp>
      <p:sp>
        <p:nvSpPr>
          <p:cNvPr id="259" name="Google Shape;259;p21"/>
          <p:cNvSpPr/>
          <p:nvPr/>
        </p:nvSpPr>
        <p:spPr>
          <a:xfrm>
            <a:off x="670925" y="3259806"/>
            <a:ext cx="3458700" cy="4968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Juegos y dinámicas recreativa</a:t>
            </a:r>
            <a:endParaRPr b="1" sz="1000">
              <a:solidFill>
                <a:schemeClr val="dk1"/>
              </a:solidFill>
            </a:endParaRPr>
          </a:p>
          <a:p>
            <a:pPr indent="0" lvl="0" marL="0" rtl="0" algn="ctr">
              <a:spcBef>
                <a:spcPts val="0"/>
              </a:spcBef>
              <a:spcAft>
                <a:spcPts val="0"/>
              </a:spcAft>
              <a:buNone/>
            </a:pPr>
            <a:r>
              <a:rPr lang="es" sz="1000">
                <a:solidFill>
                  <a:schemeClr val="dk1"/>
                </a:solidFill>
              </a:rPr>
              <a:t>(Juegos dramáticos y simbólicos, juegos recreativos grupales e individuales)</a:t>
            </a:r>
            <a:endParaRPr sz="1000">
              <a:solidFill>
                <a:schemeClr val="dk1"/>
              </a:solidFill>
            </a:endParaRPr>
          </a:p>
        </p:txBody>
      </p:sp>
      <p:sp>
        <p:nvSpPr>
          <p:cNvPr id="260" name="Google Shape;260;p21"/>
          <p:cNvSpPr/>
          <p:nvPr/>
        </p:nvSpPr>
        <p:spPr>
          <a:xfrm>
            <a:off x="406326" y="3344250"/>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2</a:t>
            </a:r>
            <a:endParaRPr b="1" sz="1600"/>
          </a:p>
        </p:txBody>
      </p:sp>
      <p:sp>
        <p:nvSpPr>
          <p:cNvPr id="261" name="Google Shape;261;p21"/>
          <p:cNvSpPr/>
          <p:nvPr/>
        </p:nvSpPr>
        <p:spPr>
          <a:xfrm>
            <a:off x="406326" y="3935250"/>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3</a:t>
            </a:r>
            <a:endParaRPr b="1" sz="1600"/>
          </a:p>
        </p:txBody>
      </p:sp>
      <p:sp>
        <p:nvSpPr>
          <p:cNvPr id="262" name="Google Shape;262;p21"/>
          <p:cNvSpPr/>
          <p:nvPr/>
        </p:nvSpPr>
        <p:spPr>
          <a:xfrm>
            <a:off x="5026075" y="2636013"/>
            <a:ext cx="3458700" cy="4413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Juego terapéutico y médico</a:t>
            </a:r>
            <a:endParaRPr b="1" sz="1000">
              <a:solidFill>
                <a:schemeClr val="dk1"/>
              </a:solidFill>
            </a:endParaRPr>
          </a:p>
          <a:p>
            <a:pPr indent="0" lvl="0" marL="0" rtl="0" algn="ctr">
              <a:spcBef>
                <a:spcPts val="0"/>
              </a:spcBef>
              <a:spcAft>
                <a:spcPts val="0"/>
              </a:spcAft>
              <a:buNone/>
            </a:pPr>
            <a:r>
              <a:rPr lang="es" sz="1000">
                <a:solidFill>
                  <a:schemeClr val="dk1"/>
                </a:solidFill>
              </a:rPr>
              <a:t>(Modalidades expresivas con juegos simbólicos o juegos de rol).</a:t>
            </a:r>
            <a:endParaRPr sz="1000">
              <a:solidFill>
                <a:schemeClr val="dk1"/>
              </a:solidFill>
            </a:endParaRPr>
          </a:p>
        </p:txBody>
      </p:sp>
      <p:sp>
        <p:nvSpPr>
          <p:cNvPr id="263" name="Google Shape;263;p21"/>
          <p:cNvSpPr/>
          <p:nvPr/>
        </p:nvSpPr>
        <p:spPr>
          <a:xfrm>
            <a:off x="4730926" y="2668812"/>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1</a:t>
            </a:r>
            <a:endParaRPr b="1" sz="1600"/>
          </a:p>
        </p:txBody>
      </p:sp>
      <p:sp>
        <p:nvSpPr>
          <p:cNvPr id="264" name="Google Shape;264;p21"/>
          <p:cNvSpPr/>
          <p:nvPr/>
        </p:nvSpPr>
        <p:spPr>
          <a:xfrm>
            <a:off x="6618625" y="2371538"/>
            <a:ext cx="273600" cy="243600"/>
          </a:xfrm>
          <a:prstGeom prst="downArrow">
            <a:avLst>
              <a:gd fmla="val 50000" name="adj1"/>
              <a:gd fmla="val 50000" name="adj2"/>
            </a:avLst>
          </a:prstGeom>
          <a:solidFill>
            <a:srgbClr val="980000"/>
          </a:solidFill>
          <a:ln cap="flat" cmpd="sng" w="9525">
            <a:solidFill>
              <a:srgbClr val="98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65" name="Google Shape;265;p21"/>
          <p:cNvSpPr/>
          <p:nvPr/>
        </p:nvSpPr>
        <p:spPr>
          <a:xfrm>
            <a:off x="5026075" y="3125075"/>
            <a:ext cx="3458700" cy="3279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Técnicas de preparación</a:t>
            </a:r>
            <a:endParaRPr b="1" sz="1000">
              <a:solidFill>
                <a:schemeClr val="dk1"/>
              </a:solidFill>
            </a:endParaRPr>
          </a:p>
          <a:p>
            <a:pPr indent="0" lvl="0" marL="0" rtl="0" algn="ctr">
              <a:spcBef>
                <a:spcPts val="0"/>
              </a:spcBef>
              <a:spcAft>
                <a:spcPts val="0"/>
              </a:spcAft>
              <a:buNone/>
            </a:pPr>
            <a:r>
              <a:rPr lang="es" sz="1000">
                <a:solidFill>
                  <a:schemeClr val="dk1"/>
                </a:solidFill>
              </a:rPr>
              <a:t>(Materiales visuales, libros y muñecos anatómicos).</a:t>
            </a:r>
            <a:endParaRPr sz="1000">
              <a:solidFill>
                <a:schemeClr val="dk1"/>
              </a:solidFill>
            </a:endParaRPr>
          </a:p>
        </p:txBody>
      </p:sp>
      <p:sp>
        <p:nvSpPr>
          <p:cNvPr id="266" name="Google Shape;266;p21"/>
          <p:cNvSpPr/>
          <p:nvPr/>
        </p:nvSpPr>
        <p:spPr>
          <a:xfrm>
            <a:off x="4730926" y="3153637"/>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2</a:t>
            </a:r>
            <a:endParaRPr b="1" sz="1600"/>
          </a:p>
        </p:txBody>
      </p:sp>
      <p:sp>
        <p:nvSpPr>
          <p:cNvPr id="267" name="Google Shape;267;p21"/>
          <p:cNvSpPr/>
          <p:nvPr/>
        </p:nvSpPr>
        <p:spPr>
          <a:xfrm>
            <a:off x="5026075" y="3500725"/>
            <a:ext cx="3458700" cy="4413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Intervenciones de distracción y evaluación</a:t>
            </a:r>
            <a:endParaRPr b="1" sz="1000">
              <a:solidFill>
                <a:schemeClr val="dk1"/>
              </a:solidFill>
            </a:endParaRPr>
          </a:p>
          <a:p>
            <a:pPr indent="0" lvl="0" marL="0" rtl="0" algn="ctr">
              <a:spcBef>
                <a:spcPts val="0"/>
              </a:spcBef>
              <a:spcAft>
                <a:spcPts val="0"/>
              </a:spcAft>
              <a:buNone/>
            </a:pPr>
            <a:r>
              <a:rPr lang="es" sz="1000">
                <a:solidFill>
                  <a:schemeClr val="dk1"/>
                </a:solidFill>
              </a:rPr>
              <a:t>(Uso de música, juegos, arte, narrativas y otras actividades creativas).</a:t>
            </a:r>
            <a:endParaRPr sz="1000">
              <a:solidFill>
                <a:schemeClr val="dk1"/>
              </a:solidFill>
            </a:endParaRPr>
          </a:p>
        </p:txBody>
      </p:sp>
      <p:sp>
        <p:nvSpPr>
          <p:cNvPr id="268" name="Google Shape;268;p21"/>
          <p:cNvSpPr/>
          <p:nvPr/>
        </p:nvSpPr>
        <p:spPr>
          <a:xfrm>
            <a:off x="4730926" y="3557837"/>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3</a:t>
            </a:r>
            <a:endParaRPr b="1" sz="1600"/>
          </a:p>
        </p:txBody>
      </p:sp>
      <p:sp>
        <p:nvSpPr>
          <p:cNvPr id="269" name="Google Shape;269;p21"/>
          <p:cNvSpPr/>
          <p:nvPr/>
        </p:nvSpPr>
        <p:spPr>
          <a:xfrm>
            <a:off x="5026075" y="3989775"/>
            <a:ext cx="3458700" cy="4413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Estrategias de afrontamiento</a:t>
            </a:r>
            <a:endParaRPr b="1" sz="1000">
              <a:solidFill>
                <a:schemeClr val="dk1"/>
              </a:solidFill>
            </a:endParaRPr>
          </a:p>
          <a:p>
            <a:pPr indent="0" lvl="0" marL="0" rtl="0" algn="ctr">
              <a:spcBef>
                <a:spcPts val="0"/>
              </a:spcBef>
              <a:spcAft>
                <a:spcPts val="0"/>
              </a:spcAft>
              <a:buNone/>
            </a:pPr>
            <a:r>
              <a:rPr lang="es" sz="1000">
                <a:solidFill>
                  <a:schemeClr val="dk1"/>
                </a:solidFill>
              </a:rPr>
              <a:t>(</a:t>
            </a:r>
            <a:r>
              <a:rPr lang="es" sz="1000">
                <a:solidFill>
                  <a:schemeClr val="dk1"/>
                </a:solidFill>
              </a:rPr>
              <a:t>relajación, posicionamiento de confort, reaseguramiento y apoyo emocional).</a:t>
            </a:r>
            <a:endParaRPr sz="1000">
              <a:solidFill>
                <a:schemeClr val="dk1"/>
              </a:solidFill>
            </a:endParaRPr>
          </a:p>
        </p:txBody>
      </p:sp>
      <p:sp>
        <p:nvSpPr>
          <p:cNvPr id="270" name="Google Shape;270;p21"/>
          <p:cNvSpPr/>
          <p:nvPr/>
        </p:nvSpPr>
        <p:spPr>
          <a:xfrm>
            <a:off x="5026075" y="4478825"/>
            <a:ext cx="3458700" cy="441300"/>
          </a:xfrm>
          <a:prstGeom prst="rect">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chemeClr val="dk1"/>
                </a:solidFill>
              </a:rPr>
              <a:t>Rituales y dinámicas simbólicas</a:t>
            </a:r>
            <a:endParaRPr b="1" sz="1000">
              <a:solidFill>
                <a:schemeClr val="dk1"/>
              </a:solidFill>
            </a:endParaRPr>
          </a:p>
          <a:p>
            <a:pPr indent="0" lvl="0" marL="0" rtl="0" algn="ctr">
              <a:spcBef>
                <a:spcPts val="0"/>
              </a:spcBef>
              <a:spcAft>
                <a:spcPts val="0"/>
              </a:spcAft>
              <a:buNone/>
            </a:pPr>
            <a:r>
              <a:rPr lang="es" sz="1000">
                <a:solidFill>
                  <a:schemeClr val="dk1"/>
                </a:solidFill>
              </a:rPr>
              <a:t>(</a:t>
            </a:r>
            <a:r>
              <a:rPr lang="es" sz="1000">
                <a:solidFill>
                  <a:schemeClr val="dk1"/>
                </a:solidFill>
              </a:rPr>
              <a:t>actividades o prácticas simbólicas para proporcionar un sentido de control y logro).</a:t>
            </a:r>
            <a:endParaRPr sz="1000">
              <a:solidFill>
                <a:schemeClr val="dk1"/>
              </a:solidFill>
            </a:endParaRPr>
          </a:p>
        </p:txBody>
      </p:sp>
      <p:sp>
        <p:nvSpPr>
          <p:cNvPr id="271" name="Google Shape;271;p21"/>
          <p:cNvSpPr/>
          <p:nvPr/>
        </p:nvSpPr>
        <p:spPr>
          <a:xfrm>
            <a:off x="4730926" y="4046487"/>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4</a:t>
            </a:r>
            <a:endParaRPr b="1" sz="1600"/>
          </a:p>
        </p:txBody>
      </p:sp>
      <p:sp>
        <p:nvSpPr>
          <p:cNvPr id="272" name="Google Shape;272;p21"/>
          <p:cNvSpPr/>
          <p:nvPr/>
        </p:nvSpPr>
        <p:spPr>
          <a:xfrm>
            <a:off x="4730926" y="4535137"/>
            <a:ext cx="393900" cy="327900"/>
          </a:xfrm>
          <a:prstGeom prst="ellipse">
            <a:avLst/>
          </a:prstGeom>
          <a:solidFill>
            <a:srgbClr val="CC4125"/>
          </a:solidFill>
          <a:ln cap="flat" cmpd="sng" w="9525">
            <a:solidFill>
              <a:srgbClr val="CC4125"/>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t>5</a:t>
            </a:r>
            <a:endParaRPr b="1" sz="16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