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1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drawings/drawing3.xml" ContentType="application/vnd.openxmlformats-officedocument.drawingml.chartshapes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88" r:id="rId5"/>
    <p:sldId id="289" r:id="rId6"/>
    <p:sldId id="261" r:id="rId7"/>
    <p:sldId id="291" r:id="rId8"/>
    <p:sldId id="260" r:id="rId9"/>
    <p:sldId id="292" r:id="rId10"/>
    <p:sldId id="259" r:id="rId11"/>
    <p:sldId id="262" r:id="rId12"/>
    <p:sldId id="263" r:id="rId13"/>
    <p:sldId id="265" r:id="rId14"/>
    <p:sldId id="266" r:id="rId15"/>
    <p:sldId id="264" r:id="rId16"/>
    <p:sldId id="267" r:id="rId17"/>
    <p:sldId id="268" r:id="rId18"/>
    <p:sldId id="269" r:id="rId19"/>
    <p:sldId id="271" r:id="rId20"/>
    <p:sldId id="270" r:id="rId21"/>
    <p:sldId id="272" r:id="rId22"/>
    <p:sldId id="274" r:id="rId23"/>
    <p:sldId id="275" r:id="rId24"/>
    <p:sldId id="276" r:id="rId25"/>
    <p:sldId id="277" r:id="rId26"/>
    <p:sldId id="279" r:id="rId27"/>
    <p:sldId id="280" r:id="rId28"/>
    <p:sldId id="281" r:id="rId29"/>
    <p:sldId id="290" r:id="rId30"/>
    <p:sldId id="282" r:id="rId31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4" autoAdjust="0"/>
    <p:restoredTop sz="94660"/>
  </p:normalViewPr>
  <p:slideViewPr>
    <p:cSldViewPr>
      <p:cViewPr>
        <p:scale>
          <a:sx n="74" d="100"/>
          <a:sy n="74" d="100"/>
        </p:scale>
        <p:origin x="-124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UNIVALLE\TESIS\Molienda\Analisis%20Granulometrico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EBAN\Dropbox\Tesis\Molienda\Cin&#233;tica%20de%20molienda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gda\Dropbox\Tesis\Flotaci&#243;n\Cinetica%20de%20flotacion%20r&#225;pida.xls" TargetMode="Externa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magda\Dropbox\Tesis\Flotaci&#243;n\Cinetica%20de%20flotacion%20r&#225;pida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gda\Dropbox\Tesis\Flotaci&#243;n\Cinetica%20de%20flotacion%20r&#225;pida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gda\Downloads\Flotacion%20Mauricio_Esteban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gda\Downloads\Flotacion%20Mauricio_Esteban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gda\Downloads\Flotacion%20Mauricio_Esteban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UNIVALLE\TESIS\Molienda\Analisis%20Granulometrico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G:\UNIVALLE\TESIS\Molienda\Analisis%20Granulometrico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G:\UNIVALLE\TESIS\Molienda\Analisis%20Granulometrico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G:\UNIVALLE\TESIS\Molienda\Analisis%20Granulometrico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G:\UNIVALLE\TESIS\Molienda\Analisis%20Granulometrico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EBAN\Desktop\RR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EBAN\Desktop\RR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STEBAN\Dropbox\Tesis\Molienda\Cin&#233;tica%20de%20moliend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invertIfNegative val="0"/>
          <c:cat>
            <c:strRef>
              <c:f>Sheet2!$B$2:$B$8</c:f>
              <c:strCache>
                <c:ptCount val="7"/>
                <c:pt idx="0">
                  <c:v>+4750</c:v>
                </c:pt>
                <c:pt idx="1">
                  <c:v>-4750 +2380</c:v>
                </c:pt>
                <c:pt idx="2">
                  <c:v>-2380 +1001</c:v>
                </c:pt>
                <c:pt idx="3">
                  <c:v>-1001 +419</c:v>
                </c:pt>
                <c:pt idx="4">
                  <c:v>-419 +249</c:v>
                </c:pt>
                <c:pt idx="5">
                  <c:v>-249 +124</c:v>
                </c:pt>
                <c:pt idx="6">
                  <c:v>-124</c:v>
                </c:pt>
              </c:strCache>
            </c:strRef>
          </c:cat>
          <c:val>
            <c:numRef>
              <c:f>Sheet2!$D$2:$D$8</c:f>
              <c:numCache>
                <c:formatCode>0.00</c:formatCode>
                <c:ptCount val="7"/>
                <c:pt idx="0">
                  <c:v>0.28949698901877474</c:v>
                </c:pt>
                <c:pt idx="1">
                  <c:v>0.21298264257881691</c:v>
                </c:pt>
                <c:pt idx="2">
                  <c:v>0.21439957492029771</c:v>
                </c:pt>
                <c:pt idx="3">
                  <c:v>0.15046050301098121</c:v>
                </c:pt>
                <c:pt idx="4" formatCode="0.000">
                  <c:v>5.6677293659227808E-2</c:v>
                </c:pt>
                <c:pt idx="5" formatCode="0.000">
                  <c:v>3.7194473963868241E-2</c:v>
                </c:pt>
                <c:pt idx="6" formatCode="0.000">
                  <c:v>3.8788522848033989E-2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133708416"/>
        <c:axId val="134107904"/>
      </c:barChart>
      <c:catAx>
        <c:axId val="1337084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CO"/>
                  <a:t>Tamaño (micras)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crossAx val="134107904"/>
        <c:crosses val="autoZero"/>
        <c:auto val="1"/>
        <c:lblAlgn val="ctr"/>
        <c:lblOffset val="100"/>
        <c:noMultiLvlLbl val="0"/>
      </c:catAx>
      <c:valAx>
        <c:axId val="13410790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s-CO"/>
                  <a:t>Fracción Retenida parcial</a:t>
                </a:r>
              </a:p>
            </c:rich>
          </c:tx>
          <c:layout>
            <c:manualLayout>
              <c:xMode val="edge"/>
              <c:yMode val="edge"/>
              <c:x val="3.6110989904599454E-2"/>
              <c:y val="0.10087890764627183"/>
            </c:manualLayout>
          </c:layout>
          <c:overlay val="0"/>
        </c:title>
        <c:numFmt formatCode="0.00" sourceLinked="1"/>
        <c:majorTickMark val="none"/>
        <c:minorTickMark val="none"/>
        <c:tickLblPos val="nextTo"/>
        <c:crossAx val="1337084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206021790988832"/>
          <c:y val="7.7504500419123004E-2"/>
          <c:w val="0.80822460590888046"/>
          <c:h val="0.52221901581673957"/>
        </c:manualLayout>
      </c:layout>
      <c:scatterChart>
        <c:scatterStyle val="lineMarker"/>
        <c:varyColors val="0"/>
        <c:ser>
          <c:idx val="0"/>
          <c:order val="0"/>
          <c:tx>
            <c:v>Malla 200</c:v>
          </c:tx>
          <c:spPr>
            <a:ln w="28575">
              <a:noFill/>
            </a:ln>
          </c:spPr>
          <c:trendline>
            <c:trendlineType val="linear"/>
            <c:dispRSqr val="1"/>
            <c:dispEq val="1"/>
            <c:trendlineLbl>
              <c:layout>
                <c:manualLayout>
                  <c:x val="-0.33271537948948116"/>
                  <c:y val="1.2131277707933567E-2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lang="es-MX"/>
                  </a:pPr>
                  <a:endParaRPr lang="es-CO"/>
                </a:p>
              </c:txPr>
            </c:trendlineLbl>
          </c:trendline>
          <c:xVal>
            <c:numRef>
              <c:f>Hoja1!$D$4:$D$10</c:f>
              <c:numCache>
                <c:formatCode>General</c:formatCode>
                <c:ptCount val="7"/>
                <c:pt idx="0">
                  <c:v>3.4011973816621595</c:v>
                </c:pt>
                <c:pt idx="1">
                  <c:v>3.912023005428142</c:v>
                </c:pt>
                <c:pt idx="2">
                  <c:v>4.4998096703302704</c:v>
                </c:pt>
                <c:pt idx="3">
                  <c:v>5.1929568508901962</c:v>
                </c:pt>
                <c:pt idx="4">
                  <c:v>5.598421958998375</c:v>
                </c:pt>
                <c:pt idx="5">
                  <c:v>6.1737861039019384</c:v>
                </c:pt>
                <c:pt idx="6">
                  <c:v>6.5366915975913127</c:v>
                </c:pt>
              </c:numCache>
            </c:numRef>
          </c:xVal>
          <c:yVal>
            <c:numRef>
              <c:f>Hoja1!$C$16:$C$22</c:f>
              <c:numCache>
                <c:formatCode>General</c:formatCode>
                <c:ptCount val="7"/>
                <c:pt idx="0">
                  <c:v>-2.1919288507042762</c:v>
                </c:pt>
                <c:pt idx="1">
                  <c:v>-1.6413876666226541</c:v>
                </c:pt>
                <c:pt idx="2">
                  <c:v>-1.1498882830912927</c:v>
                </c:pt>
                <c:pt idx="3">
                  <c:v>-0.68808314738567189</c:v>
                </c:pt>
                <c:pt idx="4">
                  <c:v>-0.48060637805834688</c:v>
                </c:pt>
                <c:pt idx="5">
                  <c:v>-0.22187410275253855</c:v>
                </c:pt>
                <c:pt idx="6">
                  <c:v>-8.0469595990932549E-2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821504"/>
        <c:axId val="150827776"/>
      </c:scatterChart>
      <c:valAx>
        <c:axId val="150821504"/>
        <c:scaling>
          <c:orientation val="minMax"/>
          <c:max val="7"/>
          <c:min val="3"/>
        </c:scaling>
        <c:delete val="0"/>
        <c:axPos val="b"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MX"/>
                  <a:t>Ln(t)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50827776"/>
        <c:crossesAt val="-2.5"/>
        <c:crossBetween val="midCat"/>
      </c:valAx>
      <c:valAx>
        <c:axId val="150827776"/>
        <c:scaling>
          <c:orientation val="minMax"/>
          <c:max val="0"/>
          <c:min val="-2.5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MX"/>
                  <a:t>LnLn(Q</a:t>
                </a:r>
                <a:r>
                  <a:rPr lang="es-MX" baseline="-25000"/>
                  <a:t>0</a:t>
                </a:r>
                <a:r>
                  <a:rPr lang="es-MX"/>
                  <a:t>/Q)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50821504"/>
        <c:crosses val="autoZero"/>
        <c:crossBetween val="midCat"/>
      </c:valAx>
    </c:plotArea>
    <c:legend>
      <c:legendPos val="b"/>
      <c:legendEntry>
        <c:idx val="1"/>
        <c:delete val="1"/>
      </c:legendEntry>
      <c:layout>
        <c:manualLayout>
          <c:xMode val="edge"/>
          <c:yMode val="edge"/>
          <c:x val="0.45814023897478034"/>
          <c:y val="0.77832412402331685"/>
          <c:w val="0.20233236106221511"/>
          <c:h val="9.5253520787933171E-2"/>
        </c:manualLayout>
      </c:layout>
      <c:overlay val="0"/>
      <c:txPr>
        <a:bodyPr/>
        <a:lstStyle/>
        <a:p>
          <a:pPr>
            <a:defRPr lang="es-MX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-120 +200</c:v>
          </c:tx>
          <c:xVal>
            <c:numRef>
              <c:f>Hoja1!$N$22:$N$28</c:f>
              <c:numCache>
                <c:formatCode>0.00</c:formatCode>
                <c:ptCount val="7"/>
                <c:pt idx="0">
                  <c:v>0</c:v>
                </c:pt>
                <c:pt idx="1">
                  <c:v>0.13333333333333341</c:v>
                </c:pt>
                <c:pt idx="2">
                  <c:v>0.26666666666666689</c:v>
                </c:pt>
                <c:pt idx="3">
                  <c:v>0.5</c:v>
                </c:pt>
                <c:pt idx="4">
                  <c:v>0.78333333333333333</c:v>
                </c:pt>
                <c:pt idx="5">
                  <c:v>1.5</c:v>
                </c:pt>
                <c:pt idx="6">
                  <c:v>6.5666666666666664</c:v>
                </c:pt>
              </c:numCache>
            </c:numRef>
          </c:xVal>
          <c:yVal>
            <c:numRef>
              <c:f>Hoja1!$H$22:$H$28</c:f>
              <c:numCache>
                <c:formatCode>General</c:formatCode>
                <c:ptCount val="7"/>
                <c:pt idx="0">
                  <c:v>0</c:v>
                </c:pt>
                <c:pt idx="1">
                  <c:v>0.2605848405762573</c:v>
                </c:pt>
                <c:pt idx="2">
                  <c:v>0.35768372447784497</c:v>
                </c:pt>
                <c:pt idx="3">
                  <c:v>0.44839010470562557</c:v>
                </c:pt>
                <c:pt idx="4">
                  <c:v>0.4992688752502783</c:v>
                </c:pt>
                <c:pt idx="5">
                  <c:v>0.53316343109699249</c:v>
                </c:pt>
                <c:pt idx="6">
                  <c:v>0.56025273689291244</c:v>
                </c:pt>
              </c:numCache>
            </c:numRef>
          </c:yVal>
          <c:smooth val="1"/>
        </c:ser>
        <c:ser>
          <c:idx val="1"/>
          <c:order val="1"/>
          <c:tx>
            <c:v>-200 +325</c:v>
          </c:tx>
          <c:xVal>
            <c:numRef>
              <c:f>Hoja1!$N$35:$N$41</c:f>
              <c:numCache>
                <c:formatCode>0.00</c:formatCode>
                <c:ptCount val="7"/>
                <c:pt idx="0">
                  <c:v>0</c:v>
                </c:pt>
                <c:pt idx="1">
                  <c:v>0.13333333333333341</c:v>
                </c:pt>
                <c:pt idx="2">
                  <c:v>0.26666666666666689</c:v>
                </c:pt>
                <c:pt idx="3">
                  <c:v>0.5</c:v>
                </c:pt>
                <c:pt idx="4">
                  <c:v>0.71666666666666667</c:v>
                </c:pt>
                <c:pt idx="5">
                  <c:v>1.4166666666666659</c:v>
                </c:pt>
                <c:pt idx="6">
                  <c:v>2.8333333333333335</c:v>
                </c:pt>
              </c:numCache>
            </c:numRef>
          </c:xVal>
          <c:yVal>
            <c:numRef>
              <c:f>Hoja1!$H$35:$H$41</c:f>
              <c:numCache>
                <c:formatCode>General</c:formatCode>
                <c:ptCount val="7"/>
                <c:pt idx="0">
                  <c:v>0</c:v>
                </c:pt>
                <c:pt idx="1">
                  <c:v>0.28470032086849772</c:v>
                </c:pt>
                <c:pt idx="2">
                  <c:v>0.45082112069643271</c:v>
                </c:pt>
                <c:pt idx="3">
                  <c:v>0.56679519925608812</c:v>
                </c:pt>
                <c:pt idx="4">
                  <c:v>0.60705728204532494</c:v>
                </c:pt>
                <c:pt idx="5">
                  <c:v>0.65317020477129784</c:v>
                </c:pt>
                <c:pt idx="6">
                  <c:v>0.69935717187453406</c:v>
                </c:pt>
              </c:numCache>
            </c:numRef>
          </c:yVal>
          <c:smooth val="1"/>
        </c:ser>
        <c:ser>
          <c:idx val="2"/>
          <c:order val="2"/>
          <c:tx>
            <c:v>-325 +400</c:v>
          </c:tx>
          <c:xVal>
            <c:numRef>
              <c:f>Hoja1!$N$46:$N$53</c:f>
              <c:numCache>
                <c:formatCode>0.00</c:formatCode>
                <c:ptCount val="8"/>
                <c:pt idx="0">
                  <c:v>0</c:v>
                </c:pt>
                <c:pt idx="1">
                  <c:v>8.3333333333333343E-2</c:v>
                </c:pt>
                <c:pt idx="2">
                  <c:v>0.16666666666666666</c:v>
                </c:pt>
                <c:pt idx="3">
                  <c:v>0.25</c:v>
                </c:pt>
                <c:pt idx="4">
                  <c:v>0.33333333333333331</c:v>
                </c:pt>
                <c:pt idx="5">
                  <c:v>0.8333333333333337</c:v>
                </c:pt>
                <c:pt idx="6">
                  <c:v>1.8333333333333333</c:v>
                </c:pt>
                <c:pt idx="7">
                  <c:v>5.5</c:v>
                </c:pt>
              </c:numCache>
            </c:numRef>
          </c:xVal>
          <c:yVal>
            <c:numRef>
              <c:f>Hoja1!$H$46:$H$53</c:f>
              <c:numCache>
                <c:formatCode>General</c:formatCode>
                <c:ptCount val="8"/>
                <c:pt idx="0">
                  <c:v>0</c:v>
                </c:pt>
                <c:pt idx="1">
                  <c:v>7.2536175568924985E-2</c:v>
                </c:pt>
                <c:pt idx="2">
                  <c:v>0.2435308953380704</c:v>
                </c:pt>
                <c:pt idx="3">
                  <c:v>0.38185609911287827</c:v>
                </c:pt>
                <c:pt idx="4">
                  <c:v>0.49018059618631782</c:v>
                </c:pt>
                <c:pt idx="5">
                  <c:v>0.66268791367018609</c:v>
                </c:pt>
                <c:pt idx="6">
                  <c:v>0.75774974400890061</c:v>
                </c:pt>
                <c:pt idx="7">
                  <c:v>0.8616474647671124</c:v>
                </c:pt>
              </c:numCache>
            </c:numRef>
          </c:yVal>
          <c:smooth val="1"/>
        </c:ser>
        <c:ser>
          <c:idx val="3"/>
          <c:order val="3"/>
          <c:tx>
            <c:v>-400</c:v>
          </c:tx>
          <c:xVal>
            <c:numRef>
              <c:f>Hoja1!$M$3:$M$11</c:f>
              <c:numCache>
                <c:formatCode>0.00</c:formatCode>
                <c:ptCount val="9"/>
                <c:pt idx="0">
                  <c:v>0</c:v>
                </c:pt>
                <c:pt idx="1">
                  <c:v>0.11666666666666672</c:v>
                </c:pt>
                <c:pt idx="2">
                  <c:v>0.25</c:v>
                </c:pt>
                <c:pt idx="3">
                  <c:v>0.41666666666666696</c:v>
                </c:pt>
                <c:pt idx="4">
                  <c:v>0.66666666666666663</c:v>
                </c:pt>
                <c:pt idx="5">
                  <c:v>1.25</c:v>
                </c:pt>
                <c:pt idx="6">
                  <c:v>2.5</c:v>
                </c:pt>
                <c:pt idx="7">
                  <c:v>4.5</c:v>
                </c:pt>
                <c:pt idx="8">
                  <c:v>8.25</c:v>
                </c:pt>
              </c:numCache>
            </c:numRef>
          </c:xVal>
          <c:yVal>
            <c:numRef>
              <c:f>Hoja1!$G$3:$G$11</c:f>
              <c:numCache>
                <c:formatCode>0.00</c:formatCode>
                <c:ptCount val="9"/>
                <c:pt idx="0">
                  <c:v>0</c:v>
                </c:pt>
                <c:pt idx="1">
                  <c:v>0.18217146241652146</c:v>
                </c:pt>
                <c:pt idx="2">
                  <c:v>0.33777011930191797</c:v>
                </c:pt>
                <c:pt idx="3">
                  <c:v>0.46959781258682343</c:v>
                </c:pt>
                <c:pt idx="4">
                  <c:v>0.59118382544815951</c:v>
                </c:pt>
                <c:pt idx="5">
                  <c:v>0.68436002015457864</c:v>
                </c:pt>
                <c:pt idx="6">
                  <c:v>0.74904521349100772</c:v>
                </c:pt>
                <c:pt idx="7">
                  <c:v>0.7897047740037586</c:v>
                </c:pt>
                <c:pt idx="8">
                  <c:v>0.81715350369750861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890048"/>
        <c:axId val="133891968"/>
      </c:scatterChart>
      <c:valAx>
        <c:axId val="1338900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MX"/>
                  <a:t>t</a:t>
                </a:r>
                <a:r>
                  <a:rPr lang="es-MX" baseline="0"/>
                  <a:t> (min)</a:t>
                </a:r>
                <a:endParaRPr lang="es-MX"/>
              </a:p>
            </c:rich>
          </c:tx>
          <c:layout/>
          <c:overlay val="0"/>
        </c:title>
        <c:numFmt formatCode="0.00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33891968"/>
        <c:crosses val="autoZero"/>
        <c:crossBetween val="midCat"/>
      </c:valAx>
      <c:valAx>
        <c:axId val="13389196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MX"/>
                  <a:t>Recuperación</a:t>
                </a:r>
                <a:r>
                  <a:rPr lang="es-MX" baseline="0"/>
                  <a:t> de LOI</a:t>
                </a:r>
                <a:endParaRPr lang="es-MX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33890048"/>
        <c:crosses val="autoZero"/>
        <c:crossBetween val="midCat"/>
      </c:valAx>
    </c:plotArea>
    <c:legend>
      <c:legendPos val="b"/>
      <c:layout/>
      <c:overlay val="0"/>
      <c:txPr>
        <a:bodyPr/>
        <a:lstStyle/>
        <a:p>
          <a:pPr>
            <a:defRPr lang="es-MX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09399645903757"/>
          <c:y val="3.1244147475677338E-2"/>
          <c:w val="0.84590592514518415"/>
          <c:h val="0.78570392242636333"/>
        </c:manualLayout>
      </c:layout>
      <c:barChart>
        <c:barDir val="col"/>
        <c:grouping val="clustered"/>
        <c:varyColors val="0"/>
        <c:ser>
          <c:idx val="0"/>
          <c:order val="0"/>
          <c:tx>
            <c:v>-120 +200</c:v>
          </c:tx>
          <c:invertIfNegative val="0"/>
          <c:val>
            <c:numRef>
              <c:f>Hoja1!$H$28</c:f>
              <c:numCache>
                <c:formatCode>General</c:formatCode>
                <c:ptCount val="1"/>
                <c:pt idx="0">
                  <c:v>0.56025273689291244</c:v>
                </c:pt>
              </c:numCache>
            </c:numRef>
          </c:val>
        </c:ser>
        <c:ser>
          <c:idx val="1"/>
          <c:order val="1"/>
          <c:tx>
            <c:v>-200 +325</c:v>
          </c:tx>
          <c:invertIfNegative val="0"/>
          <c:val>
            <c:numRef>
              <c:f>Hoja1!$H$41</c:f>
              <c:numCache>
                <c:formatCode>General</c:formatCode>
                <c:ptCount val="1"/>
                <c:pt idx="0">
                  <c:v>0.69935717187453406</c:v>
                </c:pt>
              </c:numCache>
            </c:numRef>
          </c:val>
        </c:ser>
        <c:ser>
          <c:idx val="2"/>
          <c:order val="2"/>
          <c:tx>
            <c:v>-325 +400</c:v>
          </c:tx>
          <c:invertIfNegative val="0"/>
          <c:val>
            <c:numRef>
              <c:f>Hoja1!$H$53</c:f>
              <c:numCache>
                <c:formatCode>General</c:formatCode>
                <c:ptCount val="1"/>
                <c:pt idx="0">
                  <c:v>0.8616474647671124</c:v>
                </c:pt>
              </c:numCache>
            </c:numRef>
          </c:val>
        </c:ser>
        <c:ser>
          <c:idx val="3"/>
          <c:order val="3"/>
          <c:tx>
            <c:v>-400</c:v>
          </c:tx>
          <c:invertIfNegative val="0"/>
          <c:val>
            <c:numRef>
              <c:f>Hoja1!$G$11</c:f>
              <c:numCache>
                <c:formatCode>0.00</c:formatCode>
                <c:ptCount val="1"/>
                <c:pt idx="0">
                  <c:v>0.81715350369750861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33919104"/>
        <c:axId val="133920640"/>
      </c:barChart>
      <c:catAx>
        <c:axId val="133919104"/>
        <c:scaling>
          <c:orientation val="minMax"/>
        </c:scaling>
        <c:delete val="1"/>
        <c:axPos val="b"/>
        <c:majorTickMark val="none"/>
        <c:minorTickMark val="none"/>
        <c:tickLblPos val="none"/>
        <c:crossAx val="133920640"/>
        <c:crosses val="autoZero"/>
        <c:auto val="1"/>
        <c:lblAlgn val="ctr"/>
        <c:lblOffset val="100"/>
        <c:noMultiLvlLbl val="0"/>
      </c:catAx>
      <c:valAx>
        <c:axId val="1339206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33919104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lang="es-MX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v>Cinética rápida</c:v>
          </c:tx>
          <c:spPr>
            <a:ln w="28575">
              <a:noFill/>
            </a:ln>
          </c:spPr>
          <c:trendline>
            <c:trendlineType val="linear"/>
            <c:dispRSqr val="1"/>
            <c:dispEq val="1"/>
            <c:trendlineLbl>
              <c:layout>
                <c:manualLayout>
                  <c:x val="0.28528528528528557"/>
                  <c:y val="1.196651554919273E-2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lang="es-MX">
                      <a:solidFill>
                        <a:schemeClr val="accent1"/>
                      </a:solidFill>
                    </a:defRPr>
                  </a:pPr>
                  <a:endParaRPr lang="es-CO"/>
                </a:p>
              </c:txPr>
            </c:trendlineLbl>
          </c:trendline>
          <c:xVal>
            <c:numRef>
              <c:f>Hoja1!$M$3:$M$6</c:f>
              <c:numCache>
                <c:formatCode>0.00</c:formatCode>
                <c:ptCount val="4"/>
                <c:pt idx="0">
                  <c:v>0</c:v>
                </c:pt>
                <c:pt idx="1">
                  <c:v>0.11666666666666672</c:v>
                </c:pt>
                <c:pt idx="2">
                  <c:v>0.25</c:v>
                </c:pt>
                <c:pt idx="3">
                  <c:v>0.41666666666666696</c:v>
                </c:pt>
              </c:numCache>
            </c:numRef>
          </c:xVal>
          <c:yVal>
            <c:numRef>
              <c:f>Hoja1!$I$3:$I$6</c:f>
              <c:numCache>
                <c:formatCode>0.00</c:formatCode>
                <c:ptCount val="4"/>
                <c:pt idx="0">
                  <c:v>0</c:v>
                </c:pt>
                <c:pt idx="1">
                  <c:v>-0.2011025761071433</c:v>
                </c:pt>
                <c:pt idx="2">
                  <c:v>-0.4121425315132925</c:v>
                </c:pt>
                <c:pt idx="3">
                  <c:v>-0.63411971603683104</c:v>
                </c:pt>
              </c:numCache>
            </c:numRef>
          </c:yVal>
          <c:smooth val="0"/>
        </c:ser>
        <c:ser>
          <c:idx val="1"/>
          <c:order val="1"/>
          <c:tx>
            <c:v>Cinética lenta</c:v>
          </c:tx>
          <c:spPr>
            <a:ln w="28575">
              <a:noFill/>
            </a:ln>
          </c:spPr>
          <c:trendline>
            <c:trendlineType val="linear"/>
            <c:dispRSqr val="1"/>
            <c:dispEq val="1"/>
            <c:trendlineLbl>
              <c:layout>
                <c:manualLayout>
                  <c:x val="0.12429807760516422"/>
                  <c:y val="-0.18652628648691652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lang="es-MX">
                      <a:solidFill>
                        <a:schemeClr val="accent2"/>
                      </a:solidFill>
                    </a:defRPr>
                  </a:pPr>
                  <a:endParaRPr lang="es-CO"/>
                </a:p>
              </c:txPr>
            </c:trendlineLbl>
          </c:trendline>
          <c:xVal>
            <c:numRef>
              <c:f>Hoja1!$M$7:$M$11</c:f>
              <c:numCache>
                <c:formatCode>0.00</c:formatCode>
                <c:ptCount val="5"/>
                <c:pt idx="0">
                  <c:v>0.66666666666666663</c:v>
                </c:pt>
                <c:pt idx="1">
                  <c:v>1.25</c:v>
                </c:pt>
                <c:pt idx="2">
                  <c:v>2.5</c:v>
                </c:pt>
                <c:pt idx="3">
                  <c:v>4.5</c:v>
                </c:pt>
                <c:pt idx="4">
                  <c:v>8.25</c:v>
                </c:pt>
              </c:numCache>
            </c:numRef>
          </c:xVal>
          <c:yVal>
            <c:numRef>
              <c:f>Hoja1!$I$7:$I$11</c:f>
              <c:numCache>
                <c:formatCode>0.00</c:formatCode>
                <c:ptCount val="5"/>
                <c:pt idx="0">
                  <c:v>-0.89448967494619425</c:v>
                </c:pt>
                <c:pt idx="1">
                  <c:v>-1.15315301918236</c:v>
                </c:pt>
                <c:pt idx="2">
                  <c:v>-1.3824824895066348</c:v>
                </c:pt>
                <c:pt idx="3">
                  <c:v>-1.5592428974524946</c:v>
                </c:pt>
                <c:pt idx="4">
                  <c:v>-1.6991082961645818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062080"/>
        <c:axId val="134064000"/>
      </c:scatterChart>
      <c:valAx>
        <c:axId val="1340620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lang="es-MX"/>
                </a:pPr>
                <a:r>
                  <a:rPr lang="en-US"/>
                  <a:t>t(min)</a:t>
                </a:r>
              </a:p>
            </c:rich>
          </c:tx>
          <c:layout/>
          <c:overlay val="0"/>
        </c:title>
        <c:numFmt formatCode="0.00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34064000"/>
        <c:crosses val="autoZero"/>
        <c:crossBetween val="midCat"/>
      </c:valAx>
      <c:valAx>
        <c:axId val="13406400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s-MX"/>
                </a:pPr>
                <a:r>
                  <a:rPr lang="en-US"/>
                  <a:t>ln(1-R)</a:t>
                </a:r>
              </a:p>
            </c:rich>
          </c:tx>
          <c:layout/>
          <c:overlay val="0"/>
        </c:title>
        <c:numFmt formatCode="0.00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34062080"/>
        <c:crosses val="autoZero"/>
        <c:crossBetween val="midCat"/>
      </c:valAx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txPr>
        <a:bodyPr/>
        <a:lstStyle/>
        <a:p>
          <a:pPr>
            <a:defRPr lang="es-MX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-120 +200</c:v>
          </c:tx>
          <c:invertIfNegative val="0"/>
          <c:cat>
            <c:strRef>
              <c:f>Hoja3!$A$2:$A$5</c:f>
              <c:strCache>
                <c:ptCount val="4"/>
                <c:pt idx="0">
                  <c:v>Tamaño -120 +200</c:v>
                </c:pt>
                <c:pt idx="1">
                  <c:v>Tamaño -200 +325</c:v>
                </c:pt>
                <c:pt idx="2">
                  <c:v>Tamaño -325 +400</c:v>
                </c:pt>
                <c:pt idx="3">
                  <c:v>Tamaño -400</c:v>
                </c:pt>
              </c:strCache>
            </c:strRef>
          </c:cat>
          <c:val>
            <c:numRef>
              <c:f>Hoja3!$B$2</c:f>
              <c:numCache>
                <c:formatCode>General</c:formatCode>
                <c:ptCount val="1"/>
                <c:pt idx="0">
                  <c:v>8.021894980534415E-2</c:v>
                </c:pt>
              </c:numCache>
            </c:numRef>
          </c:val>
        </c:ser>
        <c:ser>
          <c:idx val="1"/>
          <c:order val="1"/>
          <c:tx>
            <c:v>-200 +325</c:v>
          </c:tx>
          <c:invertIfNegative val="0"/>
          <c:val>
            <c:numRef>
              <c:f>Hoja3!$B$3</c:f>
              <c:numCache>
                <c:formatCode>General</c:formatCode>
                <c:ptCount val="1"/>
                <c:pt idx="0">
                  <c:v>8.0283162145479522E-2</c:v>
                </c:pt>
              </c:numCache>
            </c:numRef>
          </c:val>
        </c:ser>
        <c:ser>
          <c:idx val="2"/>
          <c:order val="2"/>
          <c:tx>
            <c:v>-325 +400</c:v>
          </c:tx>
          <c:invertIfNegative val="0"/>
          <c:val>
            <c:numRef>
              <c:f>Hoja3!$B$4</c:f>
              <c:numCache>
                <c:formatCode>General</c:formatCode>
                <c:ptCount val="1"/>
                <c:pt idx="0">
                  <c:v>4.5686273756703318E-2</c:v>
                </c:pt>
              </c:numCache>
            </c:numRef>
          </c:val>
        </c:ser>
        <c:ser>
          <c:idx val="3"/>
          <c:order val="3"/>
          <c:tx>
            <c:v>-400</c:v>
          </c:tx>
          <c:invertIfNegative val="0"/>
          <c:val>
            <c:numRef>
              <c:f>Hoja3!$B$5</c:f>
              <c:numCache>
                <c:formatCode>General</c:formatCode>
                <c:ptCount val="1"/>
                <c:pt idx="0">
                  <c:v>4.2406009476962887E-2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09216"/>
        <c:axId val="134010752"/>
      </c:barChart>
      <c:catAx>
        <c:axId val="134009216"/>
        <c:scaling>
          <c:orientation val="minMax"/>
        </c:scaling>
        <c:delete val="1"/>
        <c:axPos val="b"/>
        <c:majorTickMark val="out"/>
        <c:minorTickMark val="none"/>
        <c:tickLblPos val="none"/>
        <c:crossAx val="134010752"/>
        <c:crosses val="autoZero"/>
        <c:auto val="1"/>
        <c:lblAlgn val="ctr"/>
        <c:lblOffset val="100"/>
        <c:noMultiLvlLbl val="0"/>
      </c:catAx>
      <c:valAx>
        <c:axId val="134010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3400921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lang="es-MX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-120 +200</c:v>
          </c:tx>
          <c:invertIfNegative val="0"/>
          <c:cat>
            <c:strRef>
              <c:f>Hoja3!$A$2:$A$5</c:f>
              <c:strCache>
                <c:ptCount val="4"/>
                <c:pt idx="0">
                  <c:v>Tamaño -120 +200</c:v>
                </c:pt>
                <c:pt idx="1">
                  <c:v>Tamaño -200 +325</c:v>
                </c:pt>
                <c:pt idx="2">
                  <c:v>Tamaño -325 +400</c:v>
                </c:pt>
                <c:pt idx="3">
                  <c:v>Tamaño -400</c:v>
                </c:pt>
              </c:strCache>
            </c:strRef>
          </c:cat>
          <c:val>
            <c:numRef>
              <c:f>Hoja3!$C$2</c:f>
              <c:numCache>
                <c:formatCode>General</c:formatCode>
                <c:ptCount val="1"/>
                <c:pt idx="0">
                  <c:v>2.9836160504050958E-4</c:v>
                </c:pt>
              </c:numCache>
            </c:numRef>
          </c:val>
        </c:ser>
        <c:ser>
          <c:idx val="1"/>
          <c:order val="1"/>
          <c:tx>
            <c:v>-200 +325</c:v>
          </c:tx>
          <c:invertIfNegative val="0"/>
          <c:val>
            <c:numRef>
              <c:f>Hoja3!$C$3</c:f>
              <c:numCache>
                <c:formatCode>General</c:formatCode>
                <c:ptCount val="1"/>
                <c:pt idx="0">
                  <c:v>1.5728731482594377E-3</c:v>
                </c:pt>
              </c:numCache>
            </c:numRef>
          </c:val>
        </c:ser>
        <c:ser>
          <c:idx val="2"/>
          <c:order val="2"/>
          <c:tx>
            <c:v>-325 +400</c:v>
          </c:tx>
          <c:invertIfNegative val="0"/>
          <c:val>
            <c:numRef>
              <c:f>Hoja3!$C$4</c:f>
              <c:numCache>
                <c:formatCode>General</c:formatCode>
                <c:ptCount val="1"/>
                <c:pt idx="0">
                  <c:v>1.6221469636254833E-3</c:v>
                </c:pt>
              </c:numCache>
            </c:numRef>
          </c:val>
        </c:ser>
        <c:ser>
          <c:idx val="3"/>
          <c:order val="3"/>
          <c:tx>
            <c:v>-400</c:v>
          </c:tx>
          <c:invertIfNegative val="0"/>
          <c:val>
            <c:numRef>
              <c:f>Hoja3!$C$5</c:f>
              <c:numCache>
                <c:formatCode>General</c:formatCode>
                <c:ptCount val="1"/>
                <c:pt idx="0">
                  <c:v>8.6801480738448497E-4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1937024"/>
        <c:axId val="151938560"/>
      </c:barChart>
      <c:catAx>
        <c:axId val="151937024"/>
        <c:scaling>
          <c:orientation val="minMax"/>
        </c:scaling>
        <c:delete val="1"/>
        <c:axPos val="b"/>
        <c:majorTickMark val="out"/>
        <c:minorTickMark val="none"/>
        <c:tickLblPos val="none"/>
        <c:crossAx val="151938560"/>
        <c:crosses val="autoZero"/>
        <c:auto val="1"/>
        <c:lblAlgn val="ctr"/>
        <c:lblOffset val="100"/>
        <c:noMultiLvlLbl val="0"/>
      </c:catAx>
      <c:valAx>
        <c:axId val="1519385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51937024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lang="es-MX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-120 +200</c:v>
          </c:tx>
          <c:invertIfNegative val="0"/>
          <c:cat>
            <c:strRef>
              <c:f>Hoja3!$A$2:$A$5</c:f>
              <c:strCache>
                <c:ptCount val="4"/>
                <c:pt idx="0">
                  <c:v>Tamaño -120 +200</c:v>
                </c:pt>
                <c:pt idx="1">
                  <c:v>Tamaño -200 +325</c:v>
                </c:pt>
                <c:pt idx="2">
                  <c:v>Tamaño -325 +400</c:v>
                </c:pt>
                <c:pt idx="3">
                  <c:v>Tamaño -400</c:v>
                </c:pt>
              </c:strCache>
            </c:strRef>
          </c:cat>
          <c:val>
            <c:numRef>
              <c:f>Hoja3!$D$2</c:f>
              <c:numCache>
                <c:formatCode>General</c:formatCode>
                <c:ptCount val="1"/>
                <c:pt idx="0">
                  <c:v>0.50784817330092868</c:v>
                </c:pt>
              </c:numCache>
            </c:numRef>
          </c:val>
        </c:ser>
        <c:ser>
          <c:idx val="1"/>
          <c:order val="1"/>
          <c:tx>
            <c:v>-200 +325</c:v>
          </c:tx>
          <c:invertIfNegative val="0"/>
          <c:val>
            <c:numRef>
              <c:f>Hoja3!$D$3</c:f>
              <c:numCache>
                <c:formatCode>General</c:formatCode>
                <c:ptCount val="1"/>
                <c:pt idx="0">
                  <c:v>0.41008557369559934</c:v>
                </c:pt>
              </c:numCache>
            </c:numRef>
          </c:val>
        </c:ser>
        <c:ser>
          <c:idx val="2"/>
          <c:order val="2"/>
          <c:tx>
            <c:v>-325 +400</c:v>
          </c:tx>
          <c:invertIfNegative val="0"/>
          <c:val>
            <c:numRef>
              <c:f>Hoja3!$D$4</c:f>
              <c:numCache>
                <c:formatCode>General</c:formatCode>
                <c:ptCount val="1"/>
                <c:pt idx="0">
                  <c:v>0.37717346240186511</c:v>
                </c:pt>
              </c:numCache>
            </c:numRef>
          </c:val>
        </c:ser>
        <c:ser>
          <c:idx val="3"/>
          <c:order val="3"/>
          <c:tx>
            <c:v>-400</c:v>
          </c:tx>
          <c:invertIfNegative val="0"/>
          <c:val>
            <c:numRef>
              <c:f>Hoja3!$D$5</c:f>
              <c:numCache>
                <c:formatCode>General</c:formatCode>
                <c:ptCount val="1"/>
                <c:pt idx="0">
                  <c:v>0.32605608235413036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1969152"/>
        <c:axId val="151970944"/>
      </c:barChart>
      <c:catAx>
        <c:axId val="151969152"/>
        <c:scaling>
          <c:orientation val="minMax"/>
        </c:scaling>
        <c:delete val="1"/>
        <c:axPos val="b"/>
        <c:majorTickMark val="out"/>
        <c:minorTickMark val="none"/>
        <c:tickLblPos val="none"/>
        <c:crossAx val="151970944"/>
        <c:crosses val="autoZero"/>
        <c:auto val="1"/>
        <c:lblAlgn val="ctr"/>
        <c:lblOffset val="100"/>
        <c:noMultiLvlLbl val="0"/>
      </c:catAx>
      <c:valAx>
        <c:axId val="1519709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5196915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lang="es-MX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invertIfNegative val="0"/>
          <c:cat>
            <c:strRef>
              <c:f>Sheet2!$B$2:$B$8</c:f>
              <c:strCache>
                <c:ptCount val="7"/>
                <c:pt idx="0">
                  <c:v>+4750</c:v>
                </c:pt>
                <c:pt idx="1">
                  <c:v>-4750 +2380</c:v>
                </c:pt>
                <c:pt idx="2">
                  <c:v>-2380 +1001</c:v>
                </c:pt>
                <c:pt idx="3">
                  <c:v>-1001 +419</c:v>
                </c:pt>
                <c:pt idx="4">
                  <c:v>-419 +249</c:v>
                </c:pt>
                <c:pt idx="5">
                  <c:v>-249 +124</c:v>
                </c:pt>
                <c:pt idx="6">
                  <c:v>-124</c:v>
                </c:pt>
              </c:strCache>
            </c:strRef>
          </c:cat>
          <c:val>
            <c:numRef>
              <c:f>Sheet2!$E$2:$E$8</c:f>
              <c:numCache>
                <c:formatCode>0.00</c:formatCode>
                <c:ptCount val="7"/>
                <c:pt idx="0">
                  <c:v>0.28949698901877474</c:v>
                </c:pt>
                <c:pt idx="1">
                  <c:v>0.50247963159759201</c:v>
                </c:pt>
                <c:pt idx="2">
                  <c:v>0.71687920651789072</c:v>
                </c:pt>
                <c:pt idx="3">
                  <c:v>0.86733970952887118</c:v>
                </c:pt>
                <c:pt idx="4">
                  <c:v>0.92401700318809854</c:v>
                </c:pt>
                <c:pt idx="5">
                  <c:v>0.96121147715196598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134140288"/>
        <c:axId val="134142208"/>
      </c:barChart>
      <c:catAx>
        <c:axId val="1341402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s-CO"/>
                  <a:t>Tamaño (micras)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crossAx val="134142208"/>
        <c:crosses val="autoZero"/>
        <c:auto val="1"/>
        <c:lblAlgn val="ctr"/>
        <c:lblOffset val="100"/>
        <c:noMultiLvlLbl val="0"/>
      </c:catAx>
      <c:valAx>
        <c:axId val="134142208"/>
        <c:scaling>
          <c:orientation val="minMax"/>
          <c:max val="1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s-CO"/>
                  <a:t>Fracción Retenida acumulada</a:t>
                </a:r>
              </a:p>
            </c:rich>
          </c:tx>
          <c:layout>
            <c:manualLayout>
              <c:xMode val="edge"/>
              <c:yMode val="edge"/>
              <c:x val="2.9393945404179715E-2"/>
              <c:y val="0.10087890764627183"/>
            </c:manualLayout>
          </c:layout>
          <c:overlay val="0"/>
        </c:title>
        <c:numFmt formatCode="0.00" sourceLinked="1"/>
        <c:majorTickMark val="none"/>
        <c:minorTickMark val="none"/>
        <c:tickLblPos val="nextTo"/>
        <c:crossAx val="1341402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23775489602261"/>
          <c:y val="3.7429475639066095E-2"/>
          <c:w val="0.86786722463887911"/>
          <c:h val="0.65315297638394443"/>
        </c:manualLayout>
      </c:layout>
      <c:scatterChart>
        <c:scatterStyle val="smoothMarker"/>
        <c:varyColors val="0"/>
        <c:ser>
          <c:idx val="0"/>
          <c:order val="0"/>
          <c:tx>
            <c:v>Pasante Acumulado</c:v>
          </c:tx>
          <c:trendline>
            <c:trendlineType val="poly"/>
            <c:order val="3"/>
            <c:dispRSqr val="1"/>
            <c:dispEq val="1"/>
            <c:trendlineLbl>
              <c:layout>
                <c:manualLayout>
                  <c:x val="-0.38058165953823908"/>
                  <c:y val="0.37018942632170981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lang="es-MX">
                      <a:solidFill>
                        <a:srgbClr val="0070C0"/>
                      </a:solidFill>
                    </a:defRPr>
                  </a:pPr>
                  <a:endParaRPr lang="es-CO"/>
                </a:p>
              </c:txPr>
            </c:trendlineLbl>
          </c:trendline>
          <c:trendline>
            <c:trendlineType val="poly"/>
            <c:order val="3"/>
            <c:dispRSqr val="0"/>
            <c:dispEq val="0"/>
          </c:trendline>
          <c:xVal>
            <c:strRef>
              <c:f>Granulometría!$B$15:$B$22</c:f>
              <c:strCache>
                <c:ptCount val="8"/>
                <c:pt idx="0">
                  <c:v>-124</c:v>
                </c:pt>
                <c:pt idx="1">
                  <c:v>-249 +124</c:v>
                </c:pt>
                <c:pt idx="2">
                  <c:v>-419 +249</c:v>
                </c:pt>
                <c:pt idx="3">
                  <c:v>-1001 +419</c:v>
                </c:pt>
                <c:pt idx="4">
                  <c:v>-2380 +1001</c:v>
                </c:pt>
                <c:pt idx="5">
                  <c:v>-4750 +2380</c:v>
                </c:pt>
                <c:pt idx="6">
                  <c:v> -5664 +4750</c:v>
                </c:pt>
                <c:pt idx="7">
                  <c:v>5664</c:v>
                </c:pt>
              </c:strCache>
            </c:strRef>
          </c:xVal>
          <c:yVal>
            <c:numRef>
              <c:f>Granulometría!$F$15:$F$22</c:f>
              <c:numCache>
                <c:formatCode>0.00</c:formatCode>
                <c:ptCount val="8"/>
                <c:pt idx="0">
                  <c:v>0</c:v>
                </c:pt>
                <c:pt idx="1">
                  <c:v>3.8788522848034024E-2</c:v>
                </c:pt>
                <c:pt idx="2">
                  <c:v>7.5982996811902404E-2</c:v>
                </c:pt>
                <c:pt idx="3">
                  <c:v>0.13266029047113032</c:v>
                </c:pt>
                <c:pt idx="4">
                  <c:v>0.28312079348211167</c:v>
                </c:pt>
                <c:pt idx="5">
                  <c:v>0.49752036840240954</c:v>
                </c:pt>
                <c:pt idx="6">
                  <c:v>0.71050301098122559</c:v>
                </c:pt>
                <c:pt idx="7">
                  <c:v>1</c:v>
                </c:pt>
              </c:numCache>
            </c:numRef>
          </c:yVal>
          <c:smooth val="1"/>
        </c:ser>
        <c:ser>
          <c:idx val="1"/>
          <c:order val="1"/>
          <c:tx>
            <c:v>Retenido Acumulado</c:v>
          </c:tx>
          <c:trendline>
            <c:trendlineType val="poly"/>
            <c:order val="3"/>
            <c:dispRSqr val="1"/>
            <c:dispEq val="1"/>
            <c:trendlineLbl>
              <c:layout>
                <c:manualLayout>
                  <c:x val="-0.36026758964887695"/>
                  <c:y val="-0.47216894159867856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lang="es-MX">
                      <a:solidFill>
                        <a:srgbClr val="C00000"/>
                      </a:solidFill>
                    </a:defRPr>
                  </a:pPr>
                  <a:endParaRPr lang="es-CO"/>
                </a:p>
              </c:txPr>
            </c:trendlineLbl>
          </c:trendline>
          <c:xVal>
            <c:strRef>
              <c:f>Granulometría!$B$15:$B$22</c:f>
              <c:strCache>
                <c:ptCount val="8"/>
                <c:pt idx="0">
                  <c:v>-124</c:v>
                </c:pt>
                <c:pt idx="1">
                  <c:v>-249 +124</c:v>
                </c:pt>
                <c:pt idx="2">
                  <c:v>-419 +249</c:v>
                </c:pt>
                <c:pt idx="3">
                  <c:v>-1001 +419</c:v>
                </c:pt>
                <c:pt idx="4">
                  <c:v>-2380 +1001</c:v>
                </c:pt>
                <c:pt idx="5">
                  <c:v>-4750 +2380</c:v>
                </c:pt>
                <c:pt idx="6">
                  <c:v> -5664 +4750</c:v>
                </c:pt>
                <c:pt idx="7">
                  <c:v>5664</c:v>
                </c:pt>
              </c:strCache>
            </c:strRef>
          </c:xVal>
          <c:yVal>
            <c:numRef>
              <c:f>Granulometría!$E$15:$E$22</c:f>
              <c:numCache>
                <c:formatCode>0.00</c:formatCode>
                <c:ptCount val="8"/>
                <c:pt idx="0">
                  <c:v>1</c:v>
                </c:pt>
                <c:pt idx="1">
                  <c:v>0.96121147715196598</c:v>
                </c:pt>
                <c:pt idx="2">
                  <c:v>0.92401700318809854</c:v>
                </c:pt>
                <c:pt idx="3">
                  <c:v>0.86733970952887118</c:v>
                </c:pt>
                <c:pt idx="4">
                  <c:v>0.71687920651789072</c:v>
                </c:pt>
                <c:pt idx="5">
                  <c:v>0.50247963159759201</c:v>
                </c:pt>
                <c:pt idx="6">
                  <c:v>0.28949698901877474</c:v>
                </c:pt>
                <c:pt idx="7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604288"/>
        <c:axId val="134606208"/>
      </c:scatterChart>
      <c:valAx>
        <c:axId val="134604288"/>
        <c:scaling>
          <c:logBase val="10"/>
          <c:orientation val="minMax"/>
          <c:max val="8"/>
          <c:min val="1"/>
        </c:scaling>
        <c:delete val="1"/>
        <c:axPos val="b"/>
        <c:majorGridlines/>
        <c:minorGridlines/>
        <c:title>
          <c:tx>
            <c:rich>
              <a:bodyPr/>
              <a:lstStyle/>
              <a:p>
                <a:pPr>
                  <a:defRPr lang="es-MX"/>
                </a:pPr>
                <a:r>
                  <a:rPr lang="en-US"/>
                  <a:t>Tamaños (micras)</a:t>
                </a:r>
              </a:p>
            </c:rich>
          </c:tx>
          <c:layout>
            <c:manualLayout>
              <c:xMode val="edge"/>
              <c:yMode val="edge"/>
              <c:x val="0.41857144680253705"/>
              <c:y val="0.82970168728908977"/>
            </c:manualLayout>
          </c:layout>
          <c:overlay val="0"/>
        </c:title>
        <c:majorTickMark val="out"/>
        <c:minorTickMark val="none"/>
        <c:tickLblPos val="none"/>
        <c:crossAx val="134606208"/>
        <c:crosses val="autoZero"/>
        <c:crossBetween val="midCat"/>
      </c:valAx>
      <c:valAx>
        <c:axId val="134606208"/>
        <c:scaling>
          <c:orientation val="minMax"/>
          <c:max val="1"/>
          <c:min val="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MX"/>
                  <a:t>Fracción</a:t>
                </a:r>
                <a:r>
                  <a:rPr lang="es-MX" baseline="0"/>
                  <a:t> acumulada</a:t>
                </a:r>
                <a:endParaRPr lang="es-MX"/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34604288"/>
        <c:crosses val="autoZero"/>
        <c:crossBetween val="midCat"/>
      </c:valAx>
    </c:plotArea>
    <c:legend>
      <c:legendPos val="b"/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9.8193031727637575E-2"/>
          <c:y val="0.91271060984414021"/>
          <c:w val="0.85526440672842963"/>
          <c:h val="5.7337807779414239E-2"/>
        </c:manualLayout>
      </c:layout>
      <c:overlay val="0"/>
      <c:txPr>
        <a:bodyPr/>
        <a:lstStyle/>
        <a:p>
          <a:pPr>
            <a:defRPr lang="es-MX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invertIfNegative val="0"/>
          <c:cat>
            <c:strRef>
              <c:f>'Granulometría FINAL'!$B$3:$B$7</c:f>
              <c:strCache>
                <c:ptCount val="5"/>
                <c:pt idx="0">
                  <c:v>-249 +124</c:v>
                </c:pt>
                <c:pt idx="1">
                  <c:v>-124 +75</c:v>
                </c:pt>
                <c:pt idx="2">
                  <c:v>-75 +44</c:v>
                </c:pt>
                <c:pt idx="3">
                  <c:v>-44 +38</c:v>
                </c:pt>
                <c:pt idx="4">
                  <c:v>-38</c:v>
                </c:pt>
              </c:strCache>
            </c:strRef>
          </c:cat>
          <c:val>
            <c:numRef>
              <c:f>'Granulometría FINAL'!$D$3:$D$7</c:f>
              <c:numCache>
                <c:formatCode>0.00</c:formatCode>
                <c:ptCount val="5"/>
                <c:pt idx="0">
                  <c:v>0.16818181818181818</c:v>
                </c:pt>
                <c:pt idx="1">
                  <c:v>0.11818181818181818</c:v>
                </c:pt>
                <c:pt idx="2">
                  <c:v>0.13636363636363635</c:v>
                </c:pt>
                <c:pt idx="3">
                  <c:v>7.2727272727272738E-2</c:v>
                </c:pt>
                <c:pt idx="4">
                  <c:v>0.50454545454545463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147153664"/>
        <c:axId val="147155584"/>
      </c:barChart>
      <c:catAx>
        <c:axId val="1471536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CO"/>
                  <a:t>Tamaño (micras)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47155584"/>
        <c:crosses val="autoZero"/>
        <c:auto val="1"/>
        <c:lblAlgn val="ctr"/>
        <c:lblOffset val="100"/>
        <c:noMultiLvlLbl val="0"/>
      </c:catAx>
      <c:valAx>
        <c:axId val="14715558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CO"/>
                  <a:t>Fracción Retenida parcial</a:t>
                </a:r>
              </a:p>
            </c:rich>
          </c:tx>
          <c:layout>
            <c:manualLayout>
              <c:xMode val="edge"/>
              <c:yMode val="edge"/>
              <c:x val="3.6111111111111156E-2"/>
              <c:y val="0.25133275007290756"/>
            </c:manualLayout>
          </c:layout>
          <c:overlay val="0"/>
        </c:title>
        <c:numFmt formatCode="0.00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471536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invertIfNegative val="0"/>
          <c:cat>
            <c:strRef>
              <c:f>'Granulometría FINAL'!$B$3:$B$7</c:f>
              <c:strCache>
                <c:ptCount val="5"/>
                <c:pt idx="0">
                  <c:v>-249 +124</c:v>
                </c:pt>
                <c:pt idx="1">
                  <c:v>-124 +75</c:v>
                </c:pt>
                <c:pt idx="2">
                  <c:v>-75 +44</c:v>
                </c:pt>
                <c:pt idx="3">
                  <c:v>-44 +38</c:v>
                </c:pt>
                <c:pt idx="4">
                  <c:v>-38</c:v>
                </c:pt>
              </c:strCache>
            </c:strRef>
          </c:cat>
          <c:val>
            <c:numRef>
              <c:f>'Granulometría FINAL'!$E$3:$E$7</c:f>
              <c:numCache>
                <c:formatCode>0.00</c:formatCode>
                <c:ptCount val="5"/>
                <c:pt idx="0">
                  <c:v>0.16818181818181818</c:v>
                </c:pt>
                <c:pt idx="1">
                  <c:v>0.28636363636363638</c:v>
                </c:pt>
                <c:pt idx="2">
                  <c:v>0.42272727272727317</c:v>
                </c:pt>
                <c:pt idx="3">
                  <c:v>0.49545454545454604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147183872"/>
        <c:axId val="147194240"/>
      </c:barChart>
      <c:catAx>
        <c:axId val="1471838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CO"/>
                  <a:t>Tamaño (micras)</a:t>
                </a:r>
              </a:p>
            </c:rich>
          </c:tx>
          <c:layout/>
          <c:overlay val="0"/>
        </c:title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47194240"/>
        <c:crosses val="autoZero"/>
        <c:auto val="1"/>
        <c:lblAlgn val="ctr"/>
        <c:lblOffset val="100"/>
        <c:noMultiLvlLbl val="0"/>
      </c:catAx>
      <c:valAx>
        <c:axId val="14719424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CO"/>
                  <a:t>Fracción Retenida acumulada</a:t>
                </a:r>
              </a:p>
            </c:rich>
          </c:tx>
          <c:layout>
            <c:manualLayout>
              <c:xMode val="edge"/>
              <c:yMode val="edge"/>
              <c:x val="3.6110989904599454E-2"/>
              <c:y val="0.12543859056244613"/>
            </c:manualLayout>
          </c:layout>
          <c:overlay val="0"/>
        </c:title>
        <c:numFmt formatCode="0.00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471838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197836360283181"/>
          <c:y val="2.723708425160605E-2"/>
          <c:w val="0.87278162028058537"/>
          <c:h val="0.74377897400324866"/>
        </c:manualLayout>
      </c:layout>
      <c:scatterChart>
        <c:scatterStyle val="smoothMarker"/>
        <c:varyColors val="0"/>
        <c:ser>
          <c:idx val="0"/>
          <c:order val="0"/>
          <c:tx>
            <c:v>Retenido Acumulado</c:v>
          </c:tx>
          <c:trendline>
            <c:trendlineType val="poly"/>
            <c:order val="4"/>
            <c:dispRSqr val="1"/>
            <c:dispEq val="1"/>
            <c:trendlineLbl>
              <c:layout>
                <c:manualLayout>
                  <c:x val="-0.30327326701270335"/>
                  <c:y val="-0.62978666369445346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lang="es-MX">
                      <a:solidFill>
                        <a:srgbClr val="0070C0"/>
                      </a:solidFill>
                    </a:defRPr>
                  </a:pPr>
                  <a:endParaRPr lang="es-CO"/>
                </a:p>
              </c:txPr>
            </c:trendlineLbl>
          </c:trendline>
          <c:xVal>
            <c:strRef>
              <c:f>'Granulometría FINAL'!$B$12:$B$17</c:f>
              <c:strCache>
                <c:ptCount val="6"/>
                <c:pt idx="0">
                  <c:v>-38</c:v>
                </c:pt>
                <c:pt idx="1">
                  <c:v>-44 +38</c:v>
                </c:pt>
                <c:pt idx="2">
                  <c:v>-75 +44</c:v>
                </c:pt>
                <c:pt idx="3">
                  <c:v>-124 +75</c:v>
                </c:pt>
                <c:pt idx="4">
                  <c:v>-249 +124</c:v>
                </c:pt>
                <c:pt idx="5">
                  <c:v>+249</c:v>
                </c:pt>
              </c:strCache>
            </c:strRef>
          </c:xVal>
          <c:yVal>
            <c:numRef>
              <c:f>'Granulometría FINAL'!$E$12:$E$17</c:f>
              <c:numCache>
                <c:formatCode>0.00</c:formatCode>
                <c:ptCount val="6"/>
                <c:pt idx="0">
                  <c:v>1</c:v>
                </c:pt>
                <c:pt idx="1">
                  <c:v>0.49545454545454604</c:v>
                </c:pt>
                <c:pt idx="2">
                  <c:v>0.42272727272727317</c:v>
                </c:pt>
                <c:pt idx="3">
                  <c:v>0.28636363636363638</c:v>
                </c:pt>
                <c:pt idx="4">
                  <c:v>0.16818181818181818</c:v>
                </c:pt>
                <c:pt idx="5" formatCode="General">
                  <c:v>0</c:v>
                </c:pt>
              </c:numCache>
            </c:numRef>
          </c:yVal>
          <c:smooth val="1"/>
        </c:ser>
        <c:ser>
          <c:idx val="1"/>
          <c:order val="1"/>
          <c:tx>
            <c:v>Pasante Acumulado</c:v>
          </c:tx>
          <c:trendline>
            <c:trendlineType val="poly"/>
            <c:order val="4"/>
            <c:dispRSqr val="1"/>
            <c:dispEq val="1"/>
            <c:trendlineLbl>
              <c:layout>
                <c:manualLayout>
                  <c:x val="-0.16482226648663822"/>
                  <c:y val="0.55563090903959667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lang="es-MX">
                      <a:solidFill>
                        <a:srgbClr val="C00000"/>
                      </a:solidFill>
                    </a:defRPr>
                  </a:pPr>
                  <a:endParaRPr lang="es-CO"/>
                </a:p>
              </c:txPr>
            </c:trendlineLbl>
          </c:trendline>
          <c:xVal>
            <c:strRef>
              <c:f>'Granulometría FINAL'!$B$12:$B$17</c:f>
              <c:strCache>
                <c:ptCount val="6"/>
                <c:pt idx="0">
                  <c:v>-38</c:v>
                </c:pt>
                <c:pt idx="1">
                  <c:v>-44 +38</c:v>
                </c:pt>
                <c:pt idx="2">
                  <c:v>-75 +44</c:v>
                </c:pt>
                <c:pt idx="3">
                  <c:v>-124 +75</c:v>
                </c:pt>
                <c:pt idx="4">
                  <c:v>-249 +124</c:v>
                </c:pt>
                <c:pt idx="5">
                  <c:v>+249</c:v>
                </c:pt>
              </c:strCache>
            </c:strRef>
          </c:xVal>
          <c:yVal>
            <c:numRef>
              <c:f>'Granulometría FINAL'!$F$12:$F$17</c:f>
              <c:numCache>
                <c:formatCode>0.00</c:formatCode>
                <c:ptCount val="6"/>
                <c:pt idx="0">
                  <c:v>0</c:v>
                </c:pt>
                <c:pt idx="1">
                  <c:v>0.50454545454545463</c:v>
                </c:pt>
                <c:pt idx="2">
                  <c:v>0.57727272727272727</c:v>
                </c:pt>
                <c:pt idx="3">
                  <c:v>0.71363636363636351</c:v>
                </c:pt>
                <c:pt idx="4">
                  <c:v>0.83181818181818179</c:v>
                </c:pt>
                <c:pt idx="5" formatCode="General">
                  <c:v>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7237120"/>
        <c:axId val="147251584"/>
      </c:scatterChart>
      <c:valAx>
        <c:axId val="147237120"/>
        <c:scaling>
          <c:logBase val="10"/>
          <c:orientation val="minMax"/>
          <c:max val="6"/>
          <c:min val="1"/>
        </c:scaling>
        <c:delete val="1"/>
        <c:axPos val="b"/>
        <c:majorGridlines/>
        <c:minorGridlines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CO" baseline="0"/>
                  <a:t>Tamaños (micras)</a:t>
                </a:r>
                <a:endParaRPr lang="es-CO"/>
              </a:p>
            </c:rich>
          </c:tx>
          <c:layout>
            <c:manualLayout>
              <c:xMode val="edge"/>
              <c:yMode val="edge"/>
              <c:x val="0.42062538478986466"/>
              <c:y val="0.85913317647451748"/>
            </c:manualLayout>
          </c:layout>
          <c:overlay val="0"/>
        </c:title>
        <c:majorTickMark val="out"/>
        <c:minorTickMark val="none"/>
        <c:tickLblPos val="none"/>
        <c:crossAx val="147251584"/>
        <c:crosses val="autoZero"/>
        <c:crossBetween val="midCat"/>
      </c:valAx>
      <c:valAx>
        <c:axId val="14725158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CO"/>
                  <a:t>Fracción</a:t>
                </a:r>
                <a:r>
                  <a:rPr lang="es-CO" baseline="0"/>
                  <a:t> acumulada</a:t>
                </a:r>
                <a:endParaRPr lang="es-CO"/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47237120"/>
        <c:crosses val="autoZero"/>
        <c:crossBetween val="midCat"/>
      </c:valAx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22775530380592876"/>
          <c:y val="0.9244614877284183"/>
          <c:w val="0.6165315129906116"/>
          <c:h val="5.3400968250498802E-2"/>
        </c:manualLayout>
      </c:layout>
      <c:overlay val="0"/>
      <c:txPr>
        <a:bodyPr/>
        <a:lstStyle/>
        <a:p>
          <a:pPr>
            <a:defRPr lang="es-MX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5361980506209"/>
          <c:y val="5.9451243293383506E-2"/>
          <c:w val="0.74003877655996564"/>
          <c:h val="0.62697955112639336"/>
        </c:manualLayout>
      </c:layout>
      <c:scatterChart>
        <c:scatterStyle val="lineMarker"/>
        <c:varyColors val="0"/>
        <c:ser>
          <c:idx val="0"/>
          <c:order val="0"/>
          <c:tx>
            <c:v>690 minutos</c:v>
          </c:tx>
          <c:spPr>
            <a:ln w="28575">
              <a:noFill/>
            </a:ln>
          </c:spPr>
          <c:trendline>
            <c:trendlineType val="linear"/>
            <c:dispRSqr val="1"/>
            <c:dispEq val="1"/>
            <c:trendlineLbl>
              <c:layout>
                <c:manualLayout>
                  <c:x val="-0.37263599983749096"/>
                  <c:y val="4.7596455690969736E-2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lang="es-MX"/>
                  </a:pPr>
                  <a:endParaRPr lang="es-CO"/>
                </a:p>
              </c:txPr>
            </c:trendlineLbl>
          </c:trendline>
          <c:xVal>
            <c:numRef>
              <c:f>Hoja2!$H$4:$H$7</c:f>
              <c:numCache>
                <c:formatCode>0.00</c:formatCode>
                <c:ptCount val="4"/>
                <c:pt idx="0">
                  <c:v>1.5797835966168101</c:v>
                </c:pt>
                <c:pt idx="1">
                  <c:v>1.6434526764861881</c:v>
                </c:pt>
                <c:pt idx="2">
                  <c:v>1.8692317197309758</c:v>
                </c:pt>
                <c:pt idx="3">
                  <c:v>2.0934216851622351</c:v>
                </c:pt>
              </c:numCache>
            </c:numRef>
          </c:xVal>
          <c:yVal>
            <c:numRef>
              <c:f>Hoja2!$G$70:$G$73</c:f>
              <c:numCache>
                <c:formatCode>#,##0.00</c:formatCode>
                <c:ptCount val="4"/>
                <c:pt idx="0">
                  <c:v>-0.15348990724502662</c:v>
                </c:pt>
                <c:pt idx="1">
                  <c:v>-6.498269854507234E-2</c:v>
                </c:pt>
                <c:pt idx="2">
                  <c:v>9.7081202455690505E-2</c:v>
                </c:pt>
                <c:pt idx="3">
                  <c:v>0.25108061140439192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8376960"/>
        <c:axId val="148383232"/>
      </c:scatterChart>
      <c:valAx>
        <c:axId val="148376960"/>
        <c:scaling>
          <c:orientation val="minMax"/>
          <c:max val="2.1"/>
          <c:min val="1.5"/>
        </c:scaling>
        <c:delete val="0"/>
        <c:axPos val="b"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CO"/>
                  <a:t>log(x)</a:t>
                </a:r>
              </a:p>
            </c:rich>
          </c:tx>
          <c:layout/>
          <c:overlay val="0"/>
        </c:title>
        <c:numFmt formatCode="0.00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48383232"/>
        <c:crossesAt val="-0.8"/>
        <c:crossBetween val="midCat"/>
      </c:valAx>
      <c:valAx>
        <c:axId val="148383232"/>
        <c:scaling>
          <c:orientation val="minMax"/>
          <c:min val="-0.60000000000000064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CO"/>
                  <a:t>logln[100/G(x)]</a:t>
                </a:r>
              </a:p>
            </c:rich>
          </c:tx>
          <c:layout/>
          <c:overlay val="0"/>
        </c:title>
        <c:numFmt formatCode="#,##0.00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48376960"/>
        <c:crosses val="autoZero"/>
        <c:crossBetween val="midCat"/>
      </c:valAx>
    </c:plotArea>
    <c:legend>
      <c:legendPos val="b"/>
      <c:legendEntry>
        <c:idx val="1"/>
        <c:delete val="1"/>
      </c:legendEntry>
      <c:layout/>
      <c:overlay val="0"/>
      <c:txPr>
        <a:bodyPr/>
        <a:lstStyle/>
        <a:p>
          <a:pPr>
            <a:defRPr lang="es-MX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25408584282031"/>
          <c:y val="4.8695261776488467E-2"/>
          <c:w val="0.81381768107388963"/>
          <c:h val="0.63585509048211231"/>
        </c:manualLayout>
      </c:layout>
      <c:scatterChart>
        <c:scatterStyle val="smoothMarker"/>
        <c:varyColors val="0"/>
        <c:ser>
          <c:idx val="0"/>
          <c:order val="0"/>
          <c:tx>
            <c:v>30 min</c:v>
          </c:tx>
          <c:xVal>
            <c:numRef>
              <c:f>Hoja2!$Q$3:$Q$7</c:f>
              <c:numCache>
                <c:formatCode>General</c:formatCode>
                <c:ptCount val="5"/>
                <c:pt idx="0">
                  <c:v>38</c:v>
                </c:pt>
                <c:pt idx="1">
                  <c:v>44</c:v>
                </c:pt>
                <c:pt idx="2">
                  <c:v>74</c:v>
                </c:pt>
                <c:pt idx="3">
                  <c:v>124</c:v>
                </c:pt>
                <c:pt idx="4">
                  <c:v>249</c:v>
                </c:pt>
              </c:numCache>
            </c:numRef>
          </c:xVal>
          <c:yVal>
            <c:numRef>
              <c:f>Hoja2!$R$3:$R$7</c:f>
              <c:numCache>
                <c:formatCode>General</c:formatCode>
                <c:ptCount val="5"/>
                <c:pt idx="0">
                  <c:v>17.482397752352931</c:v>
                </c:pt>
                <c:pt idx="1">
                  <c:v>32.453611802811544</c:v>
                </c:pt>
                <c:pt idx="2">
                  <c:v>46.371884587167564</c:v>
                </c:pt>
                <c:pt idx="3">
                  <c:v>62.705290800614911</c:v>
                </c:pt>
                <c:pt idx="4">
                  <c:v>84.022628386768588</c:v>
                </c:pt>
              </c:numCache>
            </c:numRef>
          </c:yVal>
          <c:smooth val="1"/>
        </c:ser>
        <c:ser>
          <c:idx val="1"/>
          <c:order val="1"/>
          <c:tx>
            <c:v>60 min</c:v>
          </c:tx>
          <c:xVal>
            <c:numRef>
              <c:f>Hoja2!$Q$14:$Q$18</c:f>
              <c:numCache>
                <c:formatCode>General</c:formatCode>
                <c:ptCount val="5"/>
                <c:pt idx="0">
                  <c:v>38</c:v>
                </c:pt>
                <c:pt idx="1">
                  <c:v>44</c:v>
                </c:pt>
                <c:pt idx="2">
                  <c:v>74</c:v>
                </c:pt>
                <c:pt idx="3">
                  <c:v>124</c:v>
                </c:pt>
                <c:pt idx="4">
                  <c:v>249</c:v>
                </c:pt>
              </c:numCache>
            </c:numRef>
          </c:xVal>
          <c:yVal>
            <c:numRef>
              <c:f>Hoja2!$R$14:$R$18</c:f>
              <c:numCache>
                <c:formatCode>General</c:formatCode>
                <c:ptCount val="5"/>
                <c:pt idx="0">
                  <c:v>22.473127720056251</c:v>
                </c:pt>
                <c:pt idx="1">
                  <c:v>32.453611802811544</c:v>
                </c:pt>
                <c:pt idx="2">
                  <c:v>46.371884587167564</c:v>
                </c:pt>
                <c:pt idx="3">
                  <c:v>62.705290800614911</c:v>
                </c:pt>
                <c:pt idx="4">
                  <c:v>84.022628386768588</c:v>
                </c:pt>
              </c:numCache>
            </c:numRef>
          </c:yVal>
          <c:smooth val="1"/>
        </c:ser>
        <c:ser>
          <c:idx val="2"/>
          <c:order val="2"/>
          <c:tx>
            <c:v>90 min</c:v>
          </c:tx>
          <c:xVal>
            <c:numRef>
              <c:f>Hoja2!$Q$25:$Q$29</c:f>
              <c:numCache>
                <c:formatCode>General</c:formatCode>
                <c:ptCount val="5"/>
                <c:pt idx="0">
                  <c:v>38</c:v>
                </c:pt>
                <c:pt idx="1">
                  <c:v>44</c:v>
                </c:pt>
                <c:pt idx="2">
                  <c:v>74</c:v>
                </c:pt>
                <c:pt idx="3">
                  <c:v>124</c:v>
                </c:pt>
                <c:pt idx="4">
                  <c:v>249</c:v>
                </c:pt>
              </c:numCache>
            </c:numRef>
          </c:xVal>
          <c:yVal>
            <c:numRef>
              <c:f>Hoja2!$R$25:$R$29</c:f>
              <c:numCache>
                <c:formatCode>General</c:formatCode>
                <c:ptCount val="5"/>
                <c:pt idx="0">
                  <c:v>29.133790988126194</c:v>
                </c:pt>
                <c:pt idx="1">
                  <c:v>32.453611802811544</c:v>
                </c:pt>
                <c:pt idx="2">
                  <c:v>46.371884587167564</c:v>
                </c:pt>
                <c:pt idx="3">
                  <c:v>62.705290800614911</c:v>
                </c:pt>
                <c:pt idx="4">
                  <c:v>84.022628386768588</c:v>
                </c:pt>
              </c:numCache>
            </c:numRef>
          </c:yVal>
          <c:smooth val="1"/>
        </c:ser>
        <c:ser>
          <c:idx val="3"/>
          <c:order val="3"/>
          <c:tx>
            <c:v>180 min</c:v>
          </c:tx>
          <c:xVal>
            <c:numRef>
              <c:f>Hoja2!$Q$36:$Q$40</c:f>
              <c:numCache>
                <c:formatCode>General</c:formatCode>
                <c:ptCount val="5"/>
                <c:pt idx="0">
                  <c:v>38</c:v>
                </c:pt>
                <c:pt idx="1">
                  <c:v>44</c:v>
                </c:pt>
                <c:pt idx="2">
                  <c:v>74</c:v>
                </c:pt>
                <c:pt idx="3">
                  <c:v>124</c:v>
                </c:pt>
                <c:pt idx="4">
                  <c:v>249</c:v>
                </c:pt>
              </c:numCache>
            </c:numRef>
          </c:xVal>
          <c:yVal>
            <c:numRef>
              <c:f>Hoja2!$R$36:$R$40</c:f>
              <c:numCache>
                <c:formatCode>General</c:formatCode>
                <c:ptCount val="5"/>
                <c:pt idx="0">
                  <c:v>37.864286652899409</c:v>
                </c:pt>
                <c:pt idx="1">
                  <c:v>41.46798773272964</c:v>
                </c:pt>
                <c:pt idx="2">
                  <c:v>55.722656116563158</c:v>
                </c:pt>
                <c:pt idx="3">
                  <c:v>70.933531650545376</c:v>
                </c:pt>
                <c:pt idx="4">
                  <c:v>88.564768039703551</c:v>
                </c:pt>
              </c:numCache>
            </c:numRef>
          </c:yVal>
          <c:smooth val="1"/>
        </c:ser>
        <c:ser>
          <c:idx val="4"/>
          <c:order val="4"/>
          <c:tx>
            <c:v>270 min</c:v>
          </c:tx>
          <c:xVal>
            <c:numRef>
              <c:f>Hoja2!$Q$47:$Q$51</c:f>
              <c:numCache>
                <c:formatCode>General</c:formatCode>
                <c:ptCount val="5"/>
                <c:pt idx="0">
                  <c:v>38</c:v>
                </c:pt>
                <c:pt idx="1">
                  <c:v>44</c:v>
                </c:pt>
                <c:pt idx="2">
                  <c:v>74</c:v>
                </c:pt>
                <c:pt idx="3">
                  <c:v>124</c:v>
                </c:pt>
                <c:pt idx="4">
                  <c:v>249</c:v>
                </c:pt>
              </c:numCache>
            </c:numRef>
          </c:xVal>
          <c:yVal>
            <c:numRef>
              <c:f>Hoja2!$R$47:$R$51</c:f>
              <c:numCache>
                <c:formatCode>General</c:formatCode>
                <c:ptCount val="5"/>
                <c:pt idx="0">
                  <c:v>41.859549840704979</c:v>
                </c:pt>
                <c:pt idx="1">
                  <c:v>45.798027558939161</c:v>
                </c:pt>
                <c:pt idx="2">
                  <c:v>61.044915783106177</c:v>
                </c:pt>
                <c:pt idx="3">
                  <c:v>76.468060663308208</c:v>
                </c:pt>
                <c:pt idx="4">
                  <c:v>92.42290985054548</c:v>
                </c:pt>
              </c:numCache>
            </c:numRef>
          </c:yVal>
          <c:smooth val="1"/>
        </c:ser>
        <c:ser>
          <c:idx val="5"/>
          <c:order val="5"/>
          <c:tx>
            <c:v>480 min</c:v>
          </c:tx>
          <c:xVal>
            <c:numRef>
              <c:f>Hoja2!$Q$58:$Q$62</c:f>
              <c:numCache>
                <c:formatCode>General</c:formatCode>
                <c:ptCount val="5"/>
                <c:pt idx="0">
                  <c:v>38</c:v>
                </c:pt>
                <c:pt idx="1">
                  <c:v>44</c:v>
                </c:pt>
                <c:pt idx="2">
                  <c:v>74</c:v>
                </c:pt>
                <c:pt idx="3">
                  <c:v>124</c:v>
                </c:pt>
                <c:pt idx="4">
                  <c:v>249</c:v>
                </c:pt>
              </c:numCache>
            </c:numRef>
          </c:xVal>
          <c:yVal>
            <c:numRef>
              <c:f>Hoja2!$R$58:$R$62</c:f>
              <c:numCache>
                <c:formatCode>General</c:formatCode>
                <c:ptCount val="5"/>
                <c:pt idx="0">
                  <c:v>47.489997405308792</c:v>
                </c:pt>
                <c:pt idx="1">
                  <c:v>51.55233364459145</c:v>
                </c:pt>
                <c:pt idx="2">
                  <c:v>66.725376067124117</c:v>
                </c:pt>
                <c:pt idx="3">
                  <c:v>81.098392625734448</c:v>
                </c:pt>
                <c:pt idx="4">
                  <c:v>94.589341363262008</c:v>
                </c:pt>
              </c:numCache>
            </c:numRef>
          </c:yVal>
          <c:smooth val="1"/>
        </c:ser>
        <c:ser>
          <c:idx val="6"/>
          <c:order val="6"/>
          <c:tx>
            <c:v>690 min</c:v>
          </c:tx>
          <c:xVal>
            <c:numRef>
              <c:f>Hoja2!$Q$69:$Q$73</c:f>
              <c:numCache>
                <c:formatCode>General</c:formatCode>
                <c:ptCount val="5"/>
                <c:pt idx="0">
                  <c:v>38</c:v>
                </c:pt>
                <c:pt idx="1">
                  <c:v>44</c:v>
                </c:pt>
                <c:pt idx="2">
                  <c:v>74</c:v>
                </c:pt>
                <c:pt idx="3">
                  <c:v>124</c:v>
                </c:pt>
                <c:pt idx="4">
                  <c:v>249</c:v>
                </c:pt>
              </c:numCache>
            </c:numRef>
          </c:xVal>
          <c:yVal>
            <c:numRef>
              <c:f>Hoja2!$R$69:$R$73</c:f>
              <c:numCache>
                <c:formatCode>General</c:formatCode>
                <c:ptCount val="5"/>
                <c:pt idx="0">
                  <c:v>52.142793397444677</c:v>
                </c:pt>
                <c:pt idx="1">
                  <c:v>56.134268564655926</c:v>
                </c:pt>
                <c:pt idx="2">
                  <c:v>70.610272426633358</c:v>
                </c:pt>
                <c:pt idx="3">
                  <c:v>83.709495276315877</c:v>
                </c:pt>
                <c:pt idx="4">
                  <c:v>95.433786110636618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8490112"/>
        <c:axId val="148492288"/>
      </c:scatterChart>
      <c:valAx>
        <c:axId val="148490112"/>
        <c:scaling>
          <c:orientation val="minMax"/>
          <c:max val="250"/>
          <c:min val="38"/>
        </c:scaling>
        <c:delete val="0"/>
        <c:axPos val="b"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CO"/>
                  <a:t>Tamaño (micras)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48492288"/>
        <c:crosses val="autoZero"/>
        <c:crossBetween val="midCat"/>
      </c:valAx>
      <c:valAx>
        <c:axId val="148492288"/>
        <c:scaling>
          <c:orientation val="minMax"/>
          <c:max val="100"/>
          <c:min val="15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CO"/>
                  <a:t>F(x)</a:t>
                </a: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48490112"/>
        <c:crosses val="autoZero"/>
        <c:crossBetween val="midCat"/>
      </c:valAx>
    </c:plotArea>
    <c:legend>
      <c:legendPos val="b"/>
      <c:layout>
        <c:manualLayout>
          <c:xMode val="edge"/>
          <c:yMode val="edge"/>
          <c:x val="7.8386912162295534E-3"/>
          <c:y val="0.84243403785053184"/>
          <c:w val="0.9921613087837704"/>
          <c:h val="0.12978829948887971"/>
        </c:manualLayout>
      </c:layout>
      <c:overlay val="0"/>
      <c:txPr>
        <a:bodyPr/>
        <a:lstStyle/>
        <a:p>
          <a:pPr>
            <a:defRPr lang="es-MX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v>Malla 120</c:v>
          </c:tx>
          <c:xVal>
            <c:numRef>
              <c:f>Hoja1!$A$3:$A$10</c:f>
              <c:numCache>
                <c:formatCode>General</c:formatCode>
                <c:ptCount val="8"/>
                <c:pt idx="0">
                  <c:v>0</c:v>
                </c:pt>
                <c:pt idx="1">
                  <c:v>30</c:v>
                </c:pt>
                <c:pt idx="2">
                  <c:v>50</c:v>
                </c:pt>
                <c:pt idx="3">
                  <c:v>90</c:v>
                </c:pt>
                <c:pt idx="4">
                  <c:v>180</c:v>
                </c:pt>
                <c:pt idx="5">
                  <c:v>270</c:v>
                </c:pt>
                <c:pt idx="6">
                  <c:v>480</c:v>
                </c:pt>
                <c:pt idx="7">
                  <c:v>690</c:v>
                </c:pt>
              </c:numCache>
            </c:numRef>
          </c:xVal>
          <c:yVal>
            <c:numRef>
              <c:f>Hoja1!$B$3:$B$10</c:f>
              <c:numCache>
                <c:formatCode>0.0000</c:formatCode>
                <c:ptCount val="8"/>
                <c:pt idx="0">
                  <c:v>0.57230000000000003</c:v>
                </c:pt>
                <c:pt idx="1">
                  <c:v>0.502092050209205</c:v>
                </c:pt>
                <c:pt idx="2">
                  <c:v>0.4553191489361702</c:v>
                </c:pt>
                <c:pt idx="3">
                  <c:v>0.38320209973753316</c:v>
                </c:pt>
                <c:pt idx="4">
                  <c:v>0.29700854700854745</c:v>
                </c:pt>
                <c:pt idx="5">
                  <c:v>0.23832923832923841</c:v>
                </c:pt>
                <c:pt idx="6">
                  <c:v>0.19444444444444486</c:v>
                </c:pt>
                <c:pt idx="7">
                  <c:v>0.16818181818181818</c:v>
                </c:pt>
              </c:numCache>
            </c:numRef>
          </c:yVal>
          <c:smooth val="1"/>
        </c:ser>
        <c:ser>
          <c:idx val="1"/>
          <c:order val="1"/>
          <c:tx>
            <c:v>Malla 200</c:v>
          </c:tx>
          <c:xVal>
            <c:numRef>
              <c:f>Hoja1!$A$15:$A$22</c:f>
              <c:numCache>
                <c:formatCode>General</c:formatCode>
                <c:ptCount val="8"/>
                <c:pt idx="0">
                  <c:v>0</c:v>
                </c:pt>
                <c:pt idx="1">
                  <c:v>30</c:v>
                </c:pt>
                <c:pt idx="2">
                  <c:v>50</c:v>
                </c:pt>
                <c:pt idx="3">
                  <c:v>90</c:v>
                </c:pt>
                <c:pt idx="4">
                  <c:v>180</c:v>
                </c:pt>
                <c:pt idx="5">
                  <c:v>270</c:v>
                </c:pt>
                <c:pt idx="6">
                  <c:v>480</c:v>
                </c:pt>
                <c:pt idx="7">
                  <c:v>690</c:v>
                </c:pt>
              </c:numCache>
            </c:numRef>
          </c:xVal>
          <c:yVal>
            <c:numRef>
              <c:f>Hoja1!$B$15:$B$22</c:f>
              <c:numCache>
                <c:formatCode>0.0000</c:formatCode>
                <c:ptCount val="8"/>
                <c:pt idx="0">
                  <c:v>0.72050000000000003</c:v>
                </c:pt>
                <c:pt idx="1">
                  <c:v>0.64435146443514735</c:v>
                </c:pt>
                <c:pt idx="2">
                  <c:v>0.59361702127659577</c:v>
                </c:pt>
                <c:pt idx="3">
                  <c:v>0.52493438320209951</c:v>
                </c:pt>
                <c:pt idx="4">
                  <c:v>0.4358974358974364</c:v>
                </c:pt>
                <c:pt idx="5">
                  <c:v>0.38820638820638831</c:v>
                </c:pt>
                <c:pt idx="6">
                  <c:v>0.32341269841269915</c:v>
                </c:pt>
                <c:pt idx="7">
                  <c:v>0.28636363636363638</c:v>
                </c:pt>
              </c:numCache>
            </c:numRef>
          </c:yVal>
          <c:smooth val="1"/>
        </c:ser>
        <c:ser>
          <c:idx val="2"/>
          <c:order val="2"/>
          <c:tx>
            <c:v>Malla 320</c:v>
          </c:tx>
          <c:xVal>
            <c:numRef>
              <c:f>Hoja1!$A$27:$A$34</c:f>
              <c:numCache>
                <c:formatCode>General</c:formatCode>
                <c:ptCount val="8"/>
                <c:pt idx="0">
                  <c:v>0</c:v>
                </c:pt>
                <c:pt idx="1">
                  <c:v>30</c:v>
                </c:pt>
                <c:pt idx="2">
                  <c:v>50</c:v>
                </c:pt>
                <c:pt idx="3">
                  <c:v>90</c:v>
                </c:pt>
                <c:pt idx="4">
                  <c:v>180</c:v>
                </c:pt>
                <c:pt idx="5">
                  <c:v>270</c:v>
                </c:pt>
                <c:pt idx="6">
                  <c:v>480</c:v>
                </c:pt>
                <c:pt idx="7">
                  <c:v>690</c:v>
                </c:pt>
              </c:numCache>
            </c:numRef>
          </c:xVal>
          <c:yVal>
            <c:numRef>
              <c:f>Hoja1!$B$27:$B$34</c:f>
              <c:numCache>
                <c:formatCode>0.0000</c:formatCode>
                <c:ptCount val="8"/>
                <c:pt idx="0">
                  <c:v>0.84480000000000077</c:v>
                </c:pt>
                <c:pt idx="1">
                  <c:v>0.77196652719665249</c:v>
                </c:pt>
                <c:pt idx="2">
                  <c:v>0.72340425531914965</c:v>
                </c:pt>
                <c:pt idx="3">
                  <c:v>0.65616797900262458</c:v>
                </c:pt>
                <c:pt idx="4">
                  <c:v>0.56623931623931711</c:v>
                </c:pt>
                <c:pt idx="5">
                  <c:v>0.52334152334152362</c:v>
                </c:pt>
                <c:pt idx="6">
                  <c:v>0.47619047619047661</c:v>
                </c:pt>
                <c:pt idx="7">
                  <c:v>0.42272727272727317</c:v>
                </c:pt>
              </c:numCache>
            </c:numRef>
          </c:yVal>
          <c:smooth val="1"/>
        </c:ser>
        <c:ser>
          <c:idx val="3"/>
          <c:order val="3"/>
          <c:tx>
            <c:v>Malla 400</c:v>
          </c:tx>
          <c:xVal>
            <c:numRef>
              <c:f>Hoja1!$A$39:$A$46</c:f>
              <c:numCache>
                <c:formatCode>General</c:formatCode>
                <c:ptCount val="8"/>
                <c:pt idx="0">
                  <c:v>0</c:v>
                </c:pt>
                <c:pt idx="1">
                  <c:v>30</c:v>
                </c:pt>
                <c:pt idx="2">
                  <c:v>50</c:v>
                </c:pt>
                <c:pt idx="3">
                  <c:v>90</c:v>
                </c:pt>
                <c:pt idx="4">
                  <c:v>180</c:v>
                </c:pt>
                <c:pt idx="5">
                  <c:v>270</c:v>
                </c:pt>
                <c:pt idx="6">
                  <c:v>480</c:v>
                </c:pt>
                <c:pt idx="7">
                  <c:v>690</c:v>
                </c:pt>
              </c:numCache>
            </c:numRef>
          </c:xVal>
          <c:yVal>
            <c:numRef>
              <c:f>Hoja1!$B$39:$B$46</c:f>
              <c:numCache>
                <c:formatCode>0.0000</c:formatCode>
                <c:ptCount val="8"/>
                <c:pt idx="0">
                  <c:v>0.92459999999999998</c:v>
                </c:pt>
                <c:pt idx="1">
                  <c:v>0.84728033472803355</c:v>
                </c:pt>
                <c:pt idx="2">
                  <c:v>0.79574468085106376</c:v>
                </c:pt>
                <c:pt idx="3">
                  <c:v>0.72703412073490759</c:v>
                </c:pt>
                <c:pt idx="4">
                  <c:v>0.63888888888889006</c:v>
                </c:pt>
                <c:pt idx="5">
                  <c:v>0.59705159705159705</c:v>
                </c:pt>
                <c:pt idx="6">
                  <c:v>0.53571428571428559</c:v>
                </c:pt>
                <c:pt idx="7">
                  <c:v>0.49545454545454598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766720"/>
        <c:axId val="150768640"/>
      </c:scatterChart>
      <c:valAx>
        <c:axId val="15076672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CO"/>
                  <a:t>Tiempo</a:t>
                </a:r>
                <a:r>
                  <a:rPr lang="es-CO" baseline="0"/>
                  <a:t> (minutos)</a:t>
                </a:r>
                <a:endParaRPr lang="es-CO"/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50768640"/>
        <c:crosses val="autoZero"/>
        <c:crossBetween val="midCat"/>
      </c:valAx>
      <c:valAx>
        <c:axId val="15076864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lang="es-MX"/>
                </a:pPr>
                <a:r>
                  <a:rPr lang="es-CO"/>
                  <a:t>Fracción</a:t>
                </a:r>
                <a:r>
                  <a:rPr lang="es-CO" baseline="0"/>
                  <a:t> Retenida</a:t>
                </a:r>
                <a:endParaRPr lang="es-CO"/>
              </a:p>
            </c:rich>
          </c:tx>
          <c:layout/>
          <c:overlay val="0"/>
        </c:title>
        <c:numFmt formatCode="0.0000" sourceLinked="1"/>
        <c:majorTickMark val="none"/>
        <c:minorTickMark val="none"/>
        <c:tickLblPos val="nextTo"/>
        <c:txPr>
          <a:bodyPr/>
          <a:lstStyle/>
          <a:p>
            <a:pPr>
              <a:defRPr lang="es-MX"/>
            </a:pPr>
            <a:endParaRPr lang="es-CO"/>
          </a:p>
        </c:txPr>
        <c:crossAx val="150766720"/>
        <c:crosses val="autoZero"/>
        <c:crossBetween val="midCat"/>
      </c:valAx>
    </c:plotArea>
    <c:legend>
      <c:legendPos val="b"/>
      <c:layout/>
      <c:overlay val="0"/>
      <c:txPr>
        <a:bodyPr/>
        <a:lstStyle/>
        <a:p>
          <a:pPr>
            <a:defRPr lang="es-MX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7485E4-E006-42A3-8AF8-C4D1F09CED3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2C084D15-AF07-485B-8435-8CB024EEBFDA}">
      <dgm:prSet phldrT="[Texto]"/>
      <dgm:spPr>
        <a:noFill/>
        <a:ln>
          <a:solidFill>
            <a:srgbClr val="C00000"/>
          </a:solidFill>
        </a:ln>
      </dgm:spPr>
      <dgm:t>
        <a:bodyPr/>
        <a:lstStyle/>
        <a:p>
          <a:r>
            <a:rPr lang="es-MX" b="0" dirty="0" smtClean="0">
              <a:solidFill>
                <a:schemeClr val="tx1"/>
              </a:solidFill>
            </a:rPr>
            <a:t>Acondicionamiento de la muestra</a:t>
          </a:r>
          <a:endParaRPr lang="es-MX" b="0" dirty="0">
            <a:solidFill>
              <a:schemeClr val="tx1"/>
            </a:solidFill>
          </a:endParaRPr>
        </a:p>
      </dgm:t>
    </dgm:pt>
    <dgm:pt modelId="{83AD5976-2A8A-4BCE-BA5D-99F5C841F0F3}" type="parTrans" cxnId="{38234BB2-B6A3-4B3C-A359-90C5AF953C18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FC0ADCBB-78D6-414F-B228-AE5B7354E0F9}" type="sibTrans" cxnId="{38234BB2-B6A3-4B3C-A359-90C5AF953C18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2A6D772F-6E1E-474F-91CE-DAEEF07B6D4B}">
      <dgm:prSet phldrT="[Texto]"/>
      <dgm:spPr>
        <a:noFill/>
        <a:ln>
          <a:solidFill>
            <a:srgbClr val="C00000"/>
          </a:solidFill>
        </a:ln>
      </dgm:spPr>
      <dgm:t>
        <a:bodyPr/>
        <a:lstStyle/>
        <a:p>
          <a:r>
            <a:rPr lang="es-MX" b="0" dirty="0" smtClean="0">
              <a:solidFill>
                <a:schemeClr val="tx1"/>
              </a:solidFill>
            </a:rPr>
            <a:t>Análisis granulométrico y caracterización inicial</a:t>
          </a:r>
        </a:p>
      </dgm:t>
    </dgm:pt>
    <dgm:pt modelId="{9EE18FC4-C662-4772-8EFD-F7DA6B439A59}" type="parTrans" cxnId="{B3516B2A-33EC-42F4-AC52-BB07BFD4E23F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46C1DE28-D243-41F4-9AE8-1531F94C0E86}" type="sibTrans" cxnId="{B3516B2A-33EC-42F4-AC52-BB07BFD4E23F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A9ABD73B-F763-4185-907A-0CCA2D5E8EAD}">
      <dgm:prSet phldrT="[Texto]"/>
      <dgm:spPr>
        <a:noFill/>
        <a:ln>
          <a:solidFill>
            <a:srgbClr val="C00000"/>
          </a:solidFill>
        </a:ln>
      </dgm:spPr>
      <dgm:t>
        <a:bodyPr/>
        <a:lstStyle/>
        <a:p>
          <a:r>
            <a:rPr lang="es-MX" b="1" dirty="0" smtClean="0">
              <a:solidFill>
                <a:schemeClr val="tx1"/>
              </a:solidFill>
            </a:rPr>
            <a:t>MOLIENDA</a:t>
          </a:r>
        </a:p>
      </dgm:t>
    </dgm:pt>
    <dgm:pt modelId="{0579B2D2-729B-4AB7-B73E-98752E2D83C5}" type="parTrans" cxnId="{4D9D1EA4-61F9-413D-AD9B-670B7973999A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D322514D-7341-424A-A9C2-74C97740EE36}" type="sibTrans" cxnId="{4D9D1EA4-61F9-413D-AD9B-670B7973999A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AF137349-CD9C-4387-837D-142B35407440}">
      <dgm:prSet phldrT="[Texto]"/>
      <dgm:spPr>
        <a:noFill/>
        <a:ln>
          <a:solidFill>
            <a:srgbClr val="C00000"/>
          </a:solidFill>
        </a:ln>
      </dgm:spPr>
      <dgm:t>
        <a:bodyPr/>
        <a:lstStyle/>
        <a:p>
          <a:r>
            <a:rPr lang="es-MX" b="0" dirty="0" smtClean="0">
              <a:solidFill>
                <a:schemeClr val="tx1"/>
              </a:solidFill>
            </a:rPr>
            <a:t>Análisis granulométrico y caracterización final</a:t>
          </a:r>
        </a:p>
      </dgm:t>
    </dgm:pt>
    <dgm:pt modelId="{ABDBAD08-2254-4C5A-B60A-3EF3460B21FD}" type="parTrans" cxnId="{0B28C191-B0F9-469D-8CC5-DB0B28CE91EE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8AE8C463-F1BE-4CC4-93AD-127D70685EC6}" type="sibTrans" cxnId="{0B28C191-B0F9-469D-8CC5-DB0B28CE91EE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82803666-8C85-44A8-B460-3839131B79FB}">
      <dgm:prSet phldrT="[Texto]"/>
      <dgm:spPr>
        <a:noFill/>
        <a:ln>
          <a:solidFill>
            <a:srgbClr val="C00000"/>
          </a:solidFill>
        </a:ln>
      </dgm:spPr>
      <dgm:t>
        <a:bodyPr/>
        <a:lstStyle/>
        <a:p>
          <a:r>
            <a:rPr lang="es-MX" b="1" dirty="0" smtClean="0">
              <a:solidFill>
                <a:schemeClr val="tx1"/>
              </a:solidFill>
            </a:rPr>
            <a:t>FLOTACIÓN</a:t>
          </a:r>
        </a:p>
      </dgm:t>
    </dgm:pt>
    <dgm:pt modelId="{E6C4F209-4608-48EE-A7CA-5581BCF14615}" type="parTrans" cxnId="{68CFB767-2992-4CF3-83E5-CA2FC211676E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9D6F1639-FBF2-42B7-9212-839D12BFC96D}" type="sibTrans" cxnId="{68CFB767-2992-4CF3-83E5-CA2FC211676E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DE122F27-C129-4AB1-B80F-2A89B7C3E16A}">
      <dgm:prSet phldrT="[Texto]"/>
      <dgm:spPr>
        <a:noFill/>
        <a:ln>
          <a:solidFill>
            <a:srgbClr val="C00000"/>
          </a:solidFill>
        </a:ln>
      </dgm:spPr>
      <dgm:t>
        <a:bodyPr/>
        <a:lstStyle/>
        <a:p>
          <a:r>
            <a:rPr lang="es-MX" b="0" dirty="0" smtClean="0">
              <a:solidFill>
                <a:schemeClr val="tx1"/>
              </a:solidFill>
            </a:rPr>
            <a:t>Caracterización de flotados y fondos</a:t>
          </a:r>
        </a:p>
      </dgm:t>
    </dgm:pt>
    <dgm:pt modelId="{00BC907F-F386-452F-B75A-B8CF1F95D958}" type="parTrans" cxnId="{83DC01AC-DF2D-48C0-825F-02E49CACBD80}">
      <dgm:prSet/>
      <dgm:spPr/>
      <dgm:t>
        <a:bodyPr/>
        <a:lstStyle/>
        <a:p>
          <a:endParaRPr lang="es-MX"/>
        </a:p>
      </dgm:t>
    </dgm:pt>
    <dgm:pt modelId="{1B3640BB-4EAA-435A-B020-6FE5A7B3EAD7}" type="sibTrans" cxnId="{83DC01AC-DF2D-48C0-825F-02E49CACBD80}">
      <dgm:prSet/>
      <dgm:spPr/>
      <dgm:t>
        <a:bodyPr/>
        <a:lstStyle/>
        <a:p>
          <a:endParaRPr lang="es-MX"/>
        </a:p>
      </dgm:t>
    </dgm:pt>
    <dgm:pt modelId="{2B7488E7-1CD0-4042-8576-658A508007A8}" type="pres">
      <dgm:prSet presAssocID="{9B7485E4-E006-42A3-8AF8-C4D1F09CED3F}" presName="linearFlow" presStyleCnt="0">
        <dgm:presLayoutVars>
          <dgm:resizeHandles val="exact"/>
        </dgm:presLayoutVars>
      </dgm:prSet>
      <dgm:spPr/>
    </dgm:pt>
    <dgm:pt modelId="{9EE2C754-F8DA-444C-AF48-A1ED1250504E}" type="pres">
      <dgm:prSet presAssocID="{2C084D15-AF07-485B-8435-8CB024EEBFD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A920B43-141B-4CA9-BA05-84568F3FDC22}" type="pres">
      <dgm:prSet presAssocID="{FC0ADCBB-78D6-414F-B228-AE5B7354E0F9}" presName="sibTrans" presStyleLbl="sibTrans2D1" presStyleIdx="0" presStyleCnt="5"/>
      <dgm:spPr/>
      <dgm:t>
        <a:bodyPr/>
        <a:lstStyle/>
        <a:p>
          <a:endParaRPr lang="es-MX"/>
        </a:p>
      </dgm:t>
    </dgm:pt>
    <dgm:pt modelId="{B2D87F02-1470-4483-9432-C86C1755E2DA}" type="pres">
      <dgm:prSet presAssocID="{FC0ADCBB-78D6-414F-B228-AE5B7354E0F9}" presName="connectorText" presStyleLbl="sibTrans2D1" presStyleIdx="0" presStyleCnt="5"/>
      <dgm:spPr/>
      <dgm:t>
        <a:bodyPr/>
        <a:lstStyle/>
        <a:p>
          <a:endParaRPr lang="es-MX"/>
        </a:p>
      </dgm:t>
    </dgm:pt>
    <dgm:pt modelId="{F39796DC-F358-48E2-AF9F-7626EB4E8876}" type="pres">
      <dgm:prSet presAssocID="{2A6D772F-6E1E-474F-91CE-DAEEF07B6D4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4599704-8EAF-4999-BBAE-65F6E763ED47}" type="pres">
      <dgm:prSet presAssocID="{46C1DE28-D243-41F4-9AE8-1531F94C0E86}" presName="sibTrans" presStyleLbl="sibTrans2D1" presStyleIdx="1" presStyleCnt="5"/>
      <dgm:spPr/>
      <dgm:t>
        <a:bodyPr/>
        <a:lstStyle/>
        <a:p>
          <a:endParaRPr lang="es-MX"/>
        </a:p>
      </dgm:t>
    </dgm:pt>
    <dgm:pt modelId="{E0813A6A-173E-4277-BFF4-02F912CE923C}" type="pres">
      <dgm:prSet presAssocID="{46C1DE28-D243-41F4-9AE8-1531F94C0E86}" presName="connectorText" presStyleLbl="sibTrans2D1" presStyleIdx="1" presStyleCnt="5"/>
      <dgm:spPr/>
      <dgm:t>
        <a:bodyPr/>
        <a:lstStyle/>
        <a:p>
          <a:endParaRPr lang="es-MX"/>
        </a:p>
      </dgm:t>
    </dgm:pt>
    <dgm:pt modelId="{E1D2AE55-1CB8-4C8E-AAD2-F2C3AD54FBC8}" type="pres">
      <dgm:prSet presAssocID="{A9ABD73B-F763-4185-907A-0CCA2D5E8EA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14E4BAC-D79E-42A5-AA5F-2A4D9FB4A587}" type="pres">
      <dgm:prSet presAssocID="{D322514D-7341-424A-A9C2-74C97740EE36}" presName="sibTrans" presStyleLbl="sibTrans2D1" presStyleIdx="2" presStyleCnt="5"/>
      <dgm:spPr/>
      <dgm:t>
        <a:bodyPr/>
        <a:lstStyle/>
        <a:p>
          <a:endParaRPr lang="es-MX"/>
        </a:p>
      </dgm:t>
    </dgm:pt>
    <dgm:pt modelId="{9DF54231-5A48-46EF-A1A7-DF56BB3A7A64}" type="pres">
      <dgm:prSet presAssocID="{D322514D-7341-424A-A9C2-74C97740EE36}" presName="connectorText" presStyleLbl="sibTrans2D1" presStyleIdx="2" presStyleCnt="5"/>
      <dgm:spPr/>
      <dgm:t>
        <a:bodyPr/>
        <a:lstStyle/>
        <a:p>
          <a:endParaRPr lang="es-MX"/>
        </a:p>
      </dgm:t>
    </dgm:pt>
    <dgm:pt modelId="{BB1B54A8-FA66-4590-B5FE-92DD665E094A}" type="pres">
      <dgm:prSet presAssocID="{AF137349-CD9C-4387-837D-142B35407440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B4C20F3-AF82-43C1-BF71-36A139C9FC8A}" type="pres">
      <dgm:prSet presAssocID="{8AE8C463-F1BE-4CC4-93AD-127D70685EC6}" presName="sibTrans" presStyleLbl="sibTrans2D1" presStyleIdx="3" presStyleCnt="5"/>
      <dgm:spPr/>
      <dgm:t>
        <a:bodyPr/>
        <a:lstStyle/>
        <a:p>
          <a:endParaRPr lang="es-MX"/>
        </a:p>
      </dgm:t>
    </dgm:pt>
    <dgm:pt modelId="{C58FA039-5D29-429E-B127-8D314E0BB61A}" type="pres">
      <dgm:prSet presAssocID="{8AE8C463-F1BE-4CC4-93AD-127D70685EC6}" presName="connectorText" presStyleLbl="sibTrans2D1" presStyleIdx="3" presStyleCnt="5"/>
      <dgm:spPr/>
      <dgm:t>
        <a:bodyPr/>
        <a:lstStyle/>
        <a:p>
          <a:endParaRPr lang="es-MX"/>
        </a:p>
      </dgm:t>
    </dgm:pt>
    <dgm:pt modelId="{995311FB-B5AD-4506-9FF1-12E9B42FBDBA}" type="pres">
      <dgm:prSet presAssocID="{82803666-8C85-44A8-B460-3839131B79F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BA21D87-81EB-4F99-9889-C5D3796B9B56}" type="pres">
      <dgm:prSet presAssocID="{9D6F1639-FBF2-42B7-9212-839D12BFC96D}" presName="sibTrans" presStyleLbl="sibTrans2D1" presStyleIdx="4" presStyleCnt="5"/>
      <dgm:spPr/>
      <dgm:t>
        <a:bodyPr/>
        <a:lstStyle/>
        <a:p>
          <a:endParaRPr lang="es-MX"/>
        </a:p>
      </dgm:t>
    </dgm:pt>
    <dgm:pt modelId="{6387625D-BE83-4707-A9C5-19F3EF168E09}" type="pres">
      <dgm:prSet presAssocID="{9D6F1639-FBF2-42B7-9212-839D12BFC96D}" presName="connectorText" presStyleLbl="sibTrans2D1" presStyleIdx="4" presStyleCnt="5"/>
      <dgm:spPr/>
      <dgm:t>
        <a:bodyPr/>
        <a:lstStyle/>
        <a:p>
          <a:endParaRPr lang="es-MX"/>
        </a:p>
      </dgm:t>
    </dgm:pt>
    <dgm:pt modelId="{6F2B5F45-1DA1-4465-BAEC-FD85673F86C0}" type="pres">
      <dgm:prSet presAssocID="{DE122F27-C129-4AB1-B80F-2A89B7C3E16A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83DC01AC-DF2D-48C0-825F-02E49CACBD80}" srcId="{9B7485E4-E006-42A3-8AF8-C4D1F09CED3F}" destId="{DE122F27-C129-4AB1-B80F-2A89B7C3E16A}" srcOrd="5" destOrd="0" parTransId="{00BC907F-F386-452F-B75A-B8CF1F95D958}" sibTransId="{1B3640BB-4EAA-435A-B020-6FE5A7B3EAD7}"/>
    <dgm:cxn modelId="{0B28C191-B0F9-469D-8CC5-DB0B28CE91EE}" srcId="{9B7485E4-E006-42A3-8AF8-C4D1F09CED3F}" destId="{AF137349-CD9C-4387-837D-142B35407440}" srcOrd="3" destOrd="0" parTransId="{ABDBAD08-2254-4C5A-B60A-3EF3460B21FD}" sibTransId="{8AE8C463-F1BE-4CC4-93AD-127D70685EC6}"/>
    <dgm:cxn modelId="{26FC47AE-7AA7-4CA6-8408-19C21DFE0025}" type="presOf" srcId="{8AE8C463-F1BE-4CC4-93AD-127D70685EC6}" destId="{BB4C20F3-AF82-43C1-BF71-36A139C9FC8A}" srcOrd="0" destOrd="0" presId="urn:microsoft.com/office/officeart/2005/8/layout/process2"/>
    <dgm:cxn modelId="{EF1A9C95-1493-4ADA-A4C0-2FAC72AC2949}" type="presOf" srcId="{A9ABD73B-F763-4185-907A-0CCA2D5E8EAD}" destId="{E1D2AE55-1CB8-4C8E-AAD2-F2C3AD54FBC8}" srcOrd="0" destOrd="0" presId="urn:microsoft.com/office/officeart/2005/8/layout/process2"/>
    <dgm:cxn modelId="{B3516B2A-33EC-42F4-AC52-BB07BFD4E23F}" srcId="{9B7485E4-E006-42A3-8AF8-C4D1F09CED3F}" destId="{2A6D772F-6E1E-474F-91CE-DAEEF07B6D4B}" srcOrd="1" destOrd="0" parTransId="{9EE18FC4-C662-4772-8EFD-F7DA6B439A59}" sibTransId="{46C1DE28-D243-41F4-9AE8-1531F94C0E86}"/>
    <dgm:cxn modelId="{F0F197F0-3C38-402D-BBD7-B509E652718C}" type="presOf" srcId="{8AE8C463-F1BE-4CC4-93AD-127D70685EC6}" destId="{C58FA039-5D29-429E-B127-8D314E0BB61A}" srcOrd="1" destOrd="0" presId="urn:microsoft.com/office/officeart/2005/8/layout/process2"/>
    <dgm:cxn modelId="{F849549B-F020-46F1-BC40-82887E53DE9C}" type="presOf" srcId="{46C1DE28-D243-41F4-9AE8-1531F94C0E86}" destId="{04599704-8EAF-4999-BBAE-65F6E763ED47}" srcOrd="0" destOrd="0" presId="urn:microsoft.com/office/officeart/2005/8/layout/process2"/>
    <dgm:cxn modelId="{063F5ED7-21E8-435A-B0EB-58B408F4F08B}" type="presOf" srcId="{9D6F1639-FBF2-42B7-9212-839D12BFC96D}" destId="{6387625D-BE83-4707-A9C5-19F3EF168E09}" srcOrd="1" destOrd="0" presId="urn:microsoft.com/office/officeart/2005/8/layout/process2"/>
    <dgm:cxn modelId="{A77D75E4-4A96-48EB-9627-78FC9ABAE7A8}" type="presOf" srcId="{AF137349-CD9C-4387-837D-142B35407440}" destId="{BB1B54A8-FA66-4590-B5FE-92DD665E094A}" srcOrd="0" destOrd="0" presId="urn:microsoft.com/office/officeart/2005/8/layout/process2"/>
    <dgm:cxn modelId="{8C8DAA38-A614-42EF-B242-04790930FDD7}" type="presOf" srcId="{FC0ADCBB-78D6-414F-B228-AE5B7354E0F9}" destId="{B2D87F02-1470-4483-9432-C86C1755E2DA}" srcOrd="1" destOrd="0" presId="urn:microsoft.com/office/officeart/2005/8/layout/process2"/>
    <dgm:cxn modelId="{38234BB2-B6A3-4B3C-A359-90C5AF953C18}" srcId="{9B7485E4-E006-42A3-8AF8-C4D1F09CED3F}" destId="{2C084D15-AF07-485B-8435-8CB024EEBFDA}" srcOrd="0" destOrd="0" parTransId="{83AD5976-2A8A-4BCE-BA5D-99F5C841F0F3}" sibTransId="{FC0ADCBB-78D6-414F-B228-AE5B7354E0F9}"/>
    <dgm:cxn modelId="{0037FA01-DE29-4518-9FA4-E981AE3CA6B2}" type="presOf" srcId="{FC0ADCBB-78D6-414F-B228-AE5B7354E0F9}" destId="{BA920B43-141B-4CA9-BA05-84568F3FDC22}" srcOrd="0" destOrd="0" presId="urn:microsoft.com/office/officeart/2005/8/layout/process2"/>
    <dgm:cxn modelId="{4BEF4E7D-8D51-4C62-823C-FCAA338C0A08}" type="presOf" srcId="{DE122F27-C129-4AB1-B80F-2A89B7C3E16A}" destId="{6F2B5F45-1DA1-4465-BAEC-FD85673F86C0}" srcOrd="0" destOrd="0" presId="urn:microsoft.com/office/officeart/2005/8/layout/process2"/>
    <dgm:cxn modelId="{8E598756-F177-4271-8602-4F2F7FBC16EF}" type="presOf" srcId="{D322514D-7341-424A-A9C2-74C97740EE36}" destId="{9DF54231-5A48-46EF-A1A7-DF56BB3A7A64}" srcOrd="1" destOrd="0" presId="urn:microsoft.com/office/officeart/2005/8/layout/process2"/>
    <dgm:cxn modelId="{4D9D1EA4-61F9-413D-AD9B-670B7973999A}" srcId="{9B7485E4-E006-42A3-8AF8-C4D1F09CED3F}" destId="{A9ABD73B-F763-4185-907A-0CCA2D5E8EAD}" srcOrd="2" destOrd="0" parTransId="{0579B2D2-729B-4AB7-B73E-98752E2D83C5}" sibTransId="{D322514D-7341-424A-A9C2-74C97740EE36}"/>
    <dgm:cxn modelId="{8A76D5BA-213F-4E5C-8642-EF230808AF55}" type="presOf" srcId="{46C1DE28-D243-41F4-9AE8-1531F94C0E86}" destId="{E0813A6A-173E-4277-BFF4-02F912CE923C}" srcOrd="1" destOrd="0" presId="urn:microsoft.com/office/officeart/2005/8/layout/process2"/>
    <dgm:cxn modelId="{35E74BF2-06E5-470C-B749-AC70A755FB17}" type="presOf" srcId="{2A6D772F-6E1E-474F-91CE-DAEEF07B6D4B}" destId="{F39796DC-F358-48E2-AF9F-7626EB4E8876}" srcOrd="0" destOrd="0" presId="urn:microsoft.com/office/officeart/2005/8/layout/process2"/>
    <dgm:cxn modelId="{68CFB767-2992-4CF3-83E5-CA2FC211676E}" srcId="{9B7485E4-E006-42A3-8AF8-C4D1F09CED3F}" destId="{82803666-8C85-44A8-B460-3839131B79FB}" srcOrd="4" destOrd="0" parTransId="{E6C4F209-4608-48EE-A7CA-5581BCF14615}" sibTransId="{9D6F1639-FBF2-42B7-9212-839D12BFC96D}"/>
    <dgm:cxn modelId="{5AD42E02-EDD2-41CF-9BDA-BB2955D9E0FE}" type="presOf" srcId="{9D6F1639-FBF2-42B7-9212-839D12BFC96D}" destId="{4BA21D87-81EB-4F99-9889-C5D3796B9B56}" srcOrd="0" destOrd="0" presId="urn:microsoft.com/office/officeart/2005/8/layout/process2"/>
    <dgm:cxn modelId="{350AD74F-D406-4901-B193-3980591F8692}" type="presOf" srcId="{2C084D15-AF07-485B-8435-8CB024EEBFDA}" destId="{9EE2C754-F8DA-444C-AF48-A1ED1250504E}" srcOrd="0" destOrd="0" presId="urn:microsoft.com/office/officeart/2005/8/layout/process2"/>
    <dgm:cxn modelId="{F2CCD905-3C26-435E-BB28-8DBC7B54392D}" type="presOf" srcId="{D322514D-7341-424A-A9C2-74C97740EE36}" destId="{C14E4BAC-D79E-42A5-AA5F-2A4D9FB4A587}" srcOrd="0" destOrd="0" presId="urn:microsoft.com/office/officeart/2005/8/layout/process2"/>
    <dgm:cxn modelId="{F9E85573-5411-4D06-87DA-9CA298AB8668}" type="presOf" srcId="{82803666-8C85-44A8-B460-3839131B79FB}" destId="{995311FB-B5AD-4506-9FF1-12E9B42FBDBA}" srcOrd="0" destOrd="0" presId="urn:microsoft.com/office/officeart/2005/8/layout/process2"/>
    <dgm:cxn modelId="{BB13B86E-6C8D-403F-8DE9-35C9683EFE58}" type="presOf" srcId="{9B7485E4-E006-42A3-8AF8-C4D1F09CED3F}" destId="{2B7488E7-1CD0-4042-8576-658A508007A8}" srcOrd="0" destOrd="0" presId="urn:microsoft.com/office/officeart/2005/8/layout/process2"/>
    <dgm:cxn modelId="{A8CDB50F-5CA5-4AF4-A38B-F226D99BAB6D}" type="presParOf" srcId="{2B7488E7-1CD0-4042-8576-658A508007A8}" destId="{9EE2C754-F8DA-444C-AF48-A1ED1250504E}" srcOrd="0" destOrd="0" presId="urn:microsoft.com/office/officeart/2005/8/layout/process2"/>
    <dgm:cxn modelId="{9163637B-E1EF-47F2-8EE5-2397A2C1044D}" type="presParOf" srcId="{2B7488E7-1CD0-4042-8576-658A508007A8}" destId="{BA920B43-141B-4CA9-BA05-84568F3FDC22}" srcOrd="1" destOrd="0" presId="urn:microsoft.com/office/officeart/2005/8/layout/process2"/>
    <dgm:cxn modelId="{4324E868-DE54-40A0-85F3-2FD7A260C189}" type="presParOf" srcId="{BA920B43-141B-4CA9-BA05-84568F3FDC22}" destId="{B2D87F02-1470-4483-9432-C86C1755E2DA}" srcOrd="0" destOrd="0" presId="urn:microsoft.com/office/officeart/2005/8/layout/process2"/>
    <dgm:cxn modelId="{43645BF5-E644-4E3F-9369-10D7CD209F23}" type="presParOf" srcId="{2B7488E7-1CD0-4042-8576-658A508007A8}" destId="{F39796DC-F358-48E2-AF9F-7626EB4E8876}" srcOrd="2" destOrd="0" presId="urn:microsoft.com/office/officeart/2005/8/layout/process2"/>
    <dgm:cxn modelId="{D0E27405-0FB8-47E6-A924-CC3BD7C7431C}" type="presParOf" srcId="{2B7488E7-1CD0-4042-8576-658A508007A8}" destId="{04599704-8EAF-4999-BBAE-65F6E763ED47}" srcOrd="3" destOrd="0" presId="urn:microsoft.com/office/officeart/2005/8/layout/process2"/>
    <dgm:cxn modelId="{36B4E3BC-9653-4876-AB89-110C0EADEFA6}" type="presParOf" srcId="{04599704-8EAF-4999-BBAE-65F6E763ED47}" destId="{E0813A6A-173E-4277-BFF4-02F912CE923C}" srcOrd="0" destOrd="0" presId="urn:microsoft.com/office/officeart/2005/8/layout/process2"/>
    <dgm:cxn modelId="{D1D8645B-A0CF-4C25-AF4E-A58B2BC2FAF3}" type="presParOf" srcId="{2B7488E7-1CD0-4042-8576-658A508007A8}" destId="{E1D2AE55-1CB8-4C8E-AAD2-F2C3AD54FBC8}" srcOrd="4" destOrd="0" presId="urn:microsoft.com/office/officeart/2005/8/layout/process2"/>
    <dgm:cxn modelId="{8CBC87CC-6F19-418B-A269-BDDA89D50903}" type="presParOf" srcId="{2B7488E7-1CD0-4042-8576-658A508007A8}" destId="{C14E4BAC-D79E-42A5-AA5F-2A4D9FB4A587}" srcOrd="5" destOrd="0" presId="urn:microsoft.com/office/officeart/2005/8/layout/process2"/>
    <dgm:cxn modelId="{96F016C0-996A-4791-A39F-747CC2A535E9}" type="presParOf" srcId="{C14E4BAC-D79E-42A5-AA5F-2A4D9FB4A587}" destId="{9DF54231-5A48-46EF-A1A7-DF56BB3A7A64}" srcOrd="0" destOrd="0" presId="urn:microsoft.com/office/officeart/2005/8/layout/process2"/>
    <dgm:cxn modelId="{09F5F232-119D-436C-B392-0D6A739E73DA}" type="presParOf" srcId="{2B7488E7-1CD0-4042-8576-658A508007A8}" destId="{BB1B54A8-FA66-4590-B5FE-92DD665E094A}" srcOrd="6" destOrd="0" presId="urn:microsoft.com/office/officeart/2005/8/layout/process2"/>
    <dgm:cxn modelId="{BC0DD0C1-C5F5-4ED1-8773-C24D405ACF80}" type="presParOf" srcId="{2B7488E7-1CD0-4042-8576-658A508007A8}" destId="{BB4C20F3-AF82-43C1-BF71-36A139C9FC8A}" srcOrd="7" destOrd="0" presId="urn:microsoft.com/office/officeart/2005/8/layout/process2"/>
    <dgm:cxn modelId="{04AD13CA-DF4E-4D96-949B-5B55C82DA83F}" type="presParOf" srcId="{BB4C20F3-AF82-43C1-BF71-36A139C9FC8A}" destId="{C58FA039-5D29-429E-B127-8D314E0BB61A}" srcOrd="0" destOrd="0" presId="urn:microsoft.com/office/officeart/2005/8/layout/process2"/>
    <dgm:cxn modelId="{AD7B45EA-6BA2-49EA-9513-A2821A7779AD}" type="presParOf" srcId="{2B7488E7-1CD0-4042-8576-658A508007A8}" destId="{995311FB-B5AD-4506-9FF1-12E9B42FBDBA}" srcOrd="8" destOrd="0" presId="urn:microsoft.com/office/officeart/2005/8/layout/process2"/>
    <dgm:cxn modelId="{3F800202-6351-4DB5-BA89-F34B9AA6D84A}" type="presParOf" srcId="{2B7488E7-1CD0-4042-8576-658A508007A8}" destId="{4BA21D87-81EB-4F99-9889-C5D3796B9B56}" srcOrd="9" destOrd="0" presId="urn:microsoft.com/office/officeart/2005/8/layout/process2"/>
    <dgm:cxn modelId="{AD0A8084-7EB2-4774-8FC6-0F7E7E686152}" type="presParOf" srcId="{4BA21D87-81EB-4F99-9889-C5D3796B9B56}" destId="{6387625D-BE83-4707-A9C5-19F3EF168E09}" srcOrd="0" destOrd="0" presId="urn:microsoft.com/office/officeart/2005/8/layout/process2"/>
    <dgm:cxn modelId="{8CF2273F-BBFA-4ECD-B7E6-6D66A3057010}" type="presParOf" srcId="{2B7488E7-1CD0-4042-8576-658A508007A8}" destId="{6F2B5F45-1DA1-4465-BAEC-FD85673F86C0}" srcOrd="10" destOrd="0" presId="urn:microsoft.com/office/officeart/2005/8/layout/process2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E2C754-F8DA-444C-AF48-A1ED1250504E}">
      <dsp:nvSpPr>
        <dsp:cNvPr id="0" name=""/>
        <dsp:cNvSpPr/>
      </dsp:nvSpPr>
      <dsp:spPr>
        <a:xfrm>
          <a:off x="2734048" y="1948"/>
          <a:ext cx="1972391" cy="57746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kern="1200" dirty="0" smtClean="0">
              <a:solidFill>
                <a:schemeClr val="tx1"/>
              </a:solidFill>
            </a:rPr>
            <a:t>Acondicionamiento de la muestra</a:t>
          </a:r>
          <a:endParaRPr lang="es-MX" sz="1500" b="0" kern="1200" dirty="0">
            <a:solidFill>
              <a:schemeClr val="tx1"/>
            </a:solidFill>
          </a:endParaRPr>
        </a:p>
      </dsp:txBody>
      <dsp:txXfrm>
        <a:off x="2750961" y="18861"/>
        <a:ext cx="1938565" cy="543635"/>
      </dsp:txXfrm>
    </dsp:sp>
    <dsp:sp modelId="{BA920B43-141B-4CA9-BA05-84568F3FDC22}">
      <dsp:nvSpPr>
        <dsp:cNvPr id="0" name=""/>
        <dsp:cNvSpPr/>
      </dsp:nvSpPr>
      <dsp:spPr>
        <a:xfrm rot="5400000">
          <a:off x="3611969" y="593846"/>
          <a:ext cx="216548" cy="259857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000" kern="1200">
            <a:solidFill>
              <a:schemeClr val="tx1"/>
            </a:solidFill>
          </a:endParaRPr>
        </a:p>
      </dsp:txBody>
      <dsp:txXfrm rot="-5400000">
        <a:off x="3642286" y="615500"/>
        <a:ext cx="155915" cy="151584"/>
      </dsp:txXfrm>
    </dsp:sp>
    <dsp:sp modelId="{F39796DC-F358-48E2-AF9F-7626EB4E8876}">
      <dsp:nvSpPr>
        <dsp:cNvPr id="0" name=""/>
        <dsp:cNvSpPr/>
      </dsp:nvSpPr>
      <dsp:spPr>
        <a:xfrm>
          <a:off x="2734048" y="868141"/>
          <a:ext cx="1972391" cy="57746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kern="1200" dirty="0" smtClean="0">
              <a:solidFill>
                <a:schemeClr val="tx1"/>
              </a:solidFill>
            </a:rPr>
            <a:t>Análisis granulométrico y caracterización inicial</a:t>
          </a:r>
        </a:p>
      </dsp:txBody>
      <dsp:txXfrm>
        <a:off x="2750961" y="885054"/>
        <a:ext cx="1938565" cy="543635"/>
      </dsp:txXfrm>
    </dsp:sp>
    <dsp:sp modelId="{04599704-8EAF-4999-BBAE-65F6E763ED47}">
      <dsp:nvSpPr>
        <dsp:cNvPr id="0" name=""/>
        <dsp:cNvSpPr/>
      </dsp:nvSpPr>
      <dsp:spPr>
        <a:xfrm rot="5400000">
          <a:off x="3611969" y="1460039"/>
          <a:ext cx="216548" cy="259857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000" kern="1200">
            <a:solidFill>
              <a:schemeClr val="tx1"/>
            </a:solidFill>
          </a:endParaRPr>
        </a:p>
      </dsp:txBody>
      <dsp:txXfrm rot="-5400000">
        <a:off x="3642286" y="1481693"/>
        <a:ext cx="155915" cy="151584"/>
      </dsp:txXfrm>
    </dsp:sp>
    <dsp:sp modelId="{E1D2AE55-1CB8-4C8E-AAD2-F2C3AD54FBC8}">
      <dsp:nvSpPr>
        <dsp:cNvPr id="0" name=""/>
        <dsp:cNvSpPr/>
      </dsp:nvSpPr>
      <dsp:spPr>
        <a:xfrm>
          <a:off x="2734048" y="1734333"/>
          <a:ext cx="1972391" cy="57746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1" kern="1200" dirty="0" smtClean="0">
              <a:solidFill>
                <a:schemeClr val="tx1"/>
              </a:solidFill>
            </a:rPr>
            <a:t>MOLIENDA</a:t>
          </a:r>
        </a:p>
      </dsp:txBody>
      <dsp:txXfrm>
        <a:off x="2750961" y="1751246"/>
        <a:ext cx="1938565" cy="543635"/>
      </dsp:txXfrm>
    </dsp:sp>
    <dsp:sp modelId="{C14E4BAC-D79E-42A5-AA5F-2A4D9FB4A587}">
      <dsp:nvSpPr>
        <dsp:cNvPr id="0" name=""/>
        <dsp:cNvSpPr/>
      </dsp:nvSpPr>
      <dsp:spPr>
        <a:xfrm rot="5400000">
          <a:off x="3611969" y="2326231"/>
          <a:ext cx="216548" cy="259857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000" kern="1200">
            <a:solidFill>
              <a:schemeClr val="tx1"/>
            </a:solidFill>
          </a:endParaRPr>
        </a:p>
      </dsp:txBody>
      <dsp:txXfrm rot="-5400000">
        <a:off x="3642286" y="2347885"/>
        <a:ext cx="155915" cy="151584"/>
      </dsp:txXfrm>
    </dsp:sp>
    <dsp:sp modelId="{BB1B54A8-FA66-4590-B5FE-92DD665E094A}">
      <dsp:nvSpPr>
        <dsp:cNvPr id="0" name=""/>
        <dsp:cNvSpPr/>
      </dsp:nvSpPr>
      <dsp:spPr>
        <a:xfrm>
          <a:off x="2734048" y="2600525"/>
          <a:ext cx="1972391" cy="57746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kern="1200" dirty="0" smtClean="0">
              <a:solidFill>
                <a:schemeClr val="tx1"/>
              </a:solidFill>
            </a:rPr>
            <a:t>Análisis granulométrico y caracterización final</a:t>
          </a:r>
        </a:p>
      </dsp:txBody>
      <dsp:txXfrm>
        <a:off x="2750961" y="2617438"/>
        <a:ext cx="1938565" cy="543635"/>
      </dsp:txXfrm>
    </dsp:sp>
    <dsp:sp modelId="{BB4C20F3-AF82-43C1-BF71-36A139C9FC8A}">
      <dsp:nvSpPr>
        <dsp:cNvPr id="0" name=""/>
        <dsp:cNvSpPr/>
      </dsp:nvSpPr>
      <dsp:spPr>
        <a:xfrm rot="5400000">
          <a:off x="3611969" y="3192423"/>
          <a:ext cx="216548" cy="259857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000" kern="1200">
            <a:solidFill>
              <a:schemeClr val="tx1"/>
            </a:solidFill>
          </a:endParaRPr>
        </a:p>
      </dsp:txBody>
      <dsp:txXfrm rot="-5400000">
        <a:off x="3642286" y="3214077"/>
        <a:ext cx="155915" cy="151584"/>
      </dsp:txXfrm>
    </dsp:sp>
    <dsp:sp modelId="{995311FB-B5AD-4506-9FF1-12E9B42FBDBA}">
      <dsp:nvSpPr>
        <dsp:cNvPr id="0" name=""/>
        <dsp:cNvSpPr/>
      </dsp:nvSpPr>
      <dsp:spPr>
        <a:xfrm>
          <a:off x="2734048" y="3466717"/>
          <a:ext cx="1972391" cy="57746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1" kern="1200" dirty="0" smtClean="0">
              <a:solidFill>
                <a:schemeClr val="tx1"/>
              </a:solidFill>
            </a:rPr>
            <a:t>FLOTACIÓN</a:t>
          </a:r>
        </a:p>
      </dsp:txBody>
      <dsp:txXfrm>
        <a:off x="2750961" y="3483630"/>
        <a:ext cx="1938565" cy="543635"/>
      </dsp:txXfrm>
    </dsp:sp>
    <dsp:sp modelId="{4BA21D87-81EB-4F99-9889-C5D3796B9B56}">
      <dsp:nvSpPr>
        <dsp:cNvPr id="0" name=""/>
        <dsp:cNvSpPr/>
      </dsp:nvSpPr>
      <dsp:spPr>
        <a:xfrm rot="5400000">
          <a:off x="3611969" y="4058615"/>
          <a:ext cx="216548" cy="259857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000" kern="1200">
            <a:solidFill>
              <a:schemeClr val="tx1"/>
            </a:solidFill>
          </a:endParaRPr>
        </a:p>
      </dsp:txBody>
      <dsp:txXfrm rot="-5400000">
        <a:off x="3642286" y="4080269"/>
        <a:ext cx="155915" cy="151584"/>
      </dsp:txXfrm>
    </dsp:sp>
    <dsp:sp modelId="{6F2B5F45-1DA1-4465-BAEC-FD85673F86C0}">
      <dsp:nvSpPr>
        <dsp:cNvPr id="0" name=""/>
        <dsp:cNvSpPr/>
      </dsp:nvSpPr>
      <dsp:spPr>
        <a:xfrm>
          <a:off x="2734048" y="4332909"/>
          <a:ext cx="1972391" cy="57746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kern="1200" dirty="0" smtClean="0">
              <a:solidFill>
                <a:schemeClr val="tx1"/>
              </a:solidFill>
            </a:rPr>
            <a:t>Caracterización de flotados y fondos</a:t>
          </a:r>
        </a:p>
      </dsp:txBody>
      <dsp:txXfrm>
        <a:off x="2750961" y="4349822"/>
        <a:ext cx="1938565" cy="5436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0.34769</cdr:x>
      <cdr:y>0.77244</cdr:y>
    </cdr:from>
    <cdr:to>
      <cdr:x>0.38615</cdr:x>
      <cdr:y>0.83818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2152650" y="2909888"/>
          <a:ext cx="238125" cy="247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s-MX" sz="1000"/>
        </a:p>
      </cdr:txBody>
    </cdr:sp>
  </cdr:relSizeAnchor>
  <cdr:relSizeAnchor xmlns:cdr="http://schemas.openxmlformats.org/drawingml/2006/chartDrawing">
    <cdr:from>
      <cdr:x>0.50359</cdr:x>
      <cdr:y>0.77202</cdr:y>
    </cdr:from>
    <cdr:to>
      <cdr:x>0.54205</cdr:x>
      <cdr:y>0.83776</cdr:y>
    </cdr:to>
    <cdr:sp macro="" textlink="">
      <cdr:nvSpPr>
        <cdr:cNvPr id="4" name="1 CuadroTexto"/>
        <cdr:cNvSpPr txBox="1"/>
      </cdr:nvSpPr>
      <cdr:spPr>
        <a:xfrm xmlns:a="http://schemas.openxmlformats.org/drawingml/2006/main">
          <a:off x="3117850" y="2908300"/>
          <a:ext cx="238125" cy="247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s-MX" sz="1000"/>
        </a:p>
      </cdr:txBody>
    </cdr:sp>
  </cdr:relSizeAnchor>
  <cdr:relSizeAnchor xmlns:cdr="http://schemas.openxmlformats.org/drawingml/2006/chartDrawing">
    <cdr:from>
      <cdr:x>0.3549</cdr:x>
      <cdr:y>0.69255</cdr:y>
    </cdr:from>
    <cdr:to>
      <cdr:x>0.43164</cdr:x>
      <cdr:y>0.81605</cdr:y>
    </cdr:to>
    <cdr:sp macro="" textlink="">
      <cdr:nvSpPr>
        <cdr:cNvPr id="8" name="2 CuadroTexto"/>
        <cdr:cNvSpPr txBox="1"/>
      </cdr:nvSpPr>
      <cdr:spPr>
        <a:xfrm xmlns:a="http://schemas.openxmlformats.org/drawingml/2006/main">
          <a:off x="1933602" y="2308789"/>
          <a:ext cx="418102" cy="4117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CO" sz="1000">
              <a:effectLst/>
              <a:latin typeface="+mn-lt"/>
              <a:ea typeface="+mn-ea"/>
              <a:cs typeface="+mn-cs"/>
            </a:rPr>
            <a:t>-249</a:t>
          </a:r>
          <a:endParaRPr lang="es-MX" sz="1000"/>
        </a:p>
        <a:p xmlns:a="http://schemas.openxmlformats.org/drawingml/2006/main">
          <a:r>
            <a:rPr lang="es-CO" sz="1000">
              <a:effectLst/>
              <a:latin typeface="+mn-lt"/>
              <a:ea typeface="+mn-ea"/>
              <a:cs typeface="+mn-cs"/>
            </a:rPr>
            <a:t>+124</a:t>
          </a:r>
        </a:p>
      </cdr:txBody>
    </cdr:sp>
  </cdr:relSizeAnchor>
  <cdr:relSizeAnchor xmlns:cdr="http://schemas.openxmlformats.org/drawingml/2006/chartDrawing">
    <cdr:from>
      <cdr:x>0.52181</cdr:x>
      <cdr:y>0.68926</cdr:y>
    </cdr:from>
    <cdr:to>
      <cdr:x>0.58895</cdr:x>
      <cdr:y>0.79892</cdr:y>
    </cdr:to>
    <cdr:sp macro="" textlink="">
      <cdr:nvSpPr>
        <cdr:cNvPr id="9" name="1 CuadroTexto"/>
        <cdr:cNvSpPr txBox="1"/>
      </cdr:nvSpPr>
      <cdr:spPr>
        <a:xfrm xmlns:a="http://schemas.openxmlformats.org/drawingml/2006/main">
          <a:off x="3066638" y="2297825"/>
          <a:ext cx="394577" cy="3655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CO" sz="1000" baseline="0">
              <a:effectLst/>
              <a:latin typeface="+mn-lt"/>
              <a:ea typeface="+mn-ea"/>
              <a:cs typeface="+mn-cs"/>
            </a:rPr>
            <a:t>-419</a:t>
          </a:r>
          <a:endParaRPr lang="es-MX" sz="1000"/>
        </a:p>
        <a:p xmlns:a="http://schemas.openxmlformats.org/drawingml/2006/main">
          <a:r>
            <a:rPr lang="es-CO" sz="1000" baseline="0">
              <a:effectLst/>
              <a:latin typeface="+mn-lt"/>
              <a:ea typeface="+mn-ea"/>
              <a:cs typeface="+mn-cs"/>
            </a:rPr>
            <a:t>+249</a:t>
          </a:r>
          <a:endParaRPr lang="es-MX" sz="1000"/>
        </a:p>
      </cdr:txBody>
    </cdr:sp>
  </cdr:relSizeAnchor>
  <cdr:relSizeAnchor xmlns:cdr="http://schemas.openxmlformats.org/drawingml/2006/chartDrawing">
    <cdr:from>
      <cdr:x>0.64267</cdr:x>
      <cdr:y>0.69465</cdr:y>
    </cdr:from>
    <cdr:to>
      <cdr:x>0.72324</cdr:x>
      <cdr:y>0.81605</cdr:y>
    </cdr:to>
    <cdr:sp macro="" textlink="">
      <cdr:nvSpPr>
        <cdr:cNvPr id="11" name="1 CuadroTexto"/>
        <cdr:cNvSpPr txBox="1"/>
      </cdr:nvSpPr>
      <cdr:spPr>
        <a:xfrm xmlns:a="http://schemas.openxmlformats.org/drawingml/2006/main">
          <a:off x="3190875" y="2318888"/>
          <a:ext cx="400050" cy="4052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CO" sz="1000" baseline="0">
              <a:effectLst/>
              <a:latin typeface="+mn-lt"/>
              <a:ea typeface="+mn-ea"/>
              <a:cs typeface="+mn-cs"/>
            </a:rPr>
            <a:t>-1001</a:t>
          </a:r>
        </a:p>
        <a:p xmlns:a="http://schemas.openxmlformats.org/drawingml/2006/main">
          <a:r>
            <a:rPr lang="es-CO" sz="1000" baseline="0">
              <a:effectLst/>
              <a:latin typeface="+mn-lt"/>
              <a:ea typeface="+mn-ea"/>
              <a:cs typeface="+mn-cs"/>
            </a:rPr>
            <a:t>+419</a:t>
          </a:r>
          <a:endParaRPr lang="es-MX" sz="1000"/>
        </a:p>
      </cdr:txBody>
    </cdr:sp>
  </cdr:relSizeAnchor>
  <cdr:relSizeAnchor xmlns:cdr="http://schemas.openxmlformats.org/drawingml/2006/chartDrawing">
    <cdr:from>
      <cdr:x>0.73253</cdr:x>
      <cdr:y>0.68674</cdr:y>
    </cdr:from>
    <cdr:to>
      <cdr:x>0.81724</cdr:x>
      <cdr:y>0.79893</cdr:y>
    </cdr:to>
    <cdr:sp macro="" textlink="">
      <cdr:nvSpPr>
        <cdr:cNvPr id="12" name="1 CuadroTexto"/>
        <cdr:cNvSpPr txBox="1"/>
      </cdr:nvSpPr>
      <cdr:spPr>
        <a:xfrm xmlns:a="http://schemas.openxmlformats.org/drawingml/2006/main">
          <a:off x="3637036" y="2292472"/>
          <a:ext cx="420613" cy="3745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CO" sz="1000" baseline="0">
              <a:effectLst/>
              <a:latin typeface="+mn-lt"/>
              <a:ea typeface="+mn-ea"/>
              <a:cs typeface="+mn-cs"/>
            </a:rPr>
            <a:t>-2380</a:t>
          </a:r>
        </a:p>
        <a:p xmlns:a="http://schemas.openxmlformats.org/drawingml/2006/main">
          <a:r>
            <a:rPr lang="es-CO" sz="1000" baseline="0">
              <a:effectLst/>
              <a:latin typeface="+mn-lt"/>
              <a:ea typeface="+mn-ea"/>
              <a:cs typeface="+mn-cs"/>
            </a:rPr>
            <a:t>+1001</a:t>
          </a:r>
          <a:endParaRPr lang="es-MX" sz="1000"/>
        </a:p>
      </cdr:txBody>
    </cdr:sp>
  </cdr:relSizeAnchor>
  <cdr:relSizeAnchor xmlns:cdr="http://schemas.openxmlformats.org/drawingml/2006/chartDrawing">
    <cdr:from>
      <cdr:x>0.79903</cdr:x>
      <cdr:y>0.68067</cdr:y>
    </cdr:from>
    <cdr:to>
      <cdr:x>0.88234</cdr:x>
      <cdr:y>0.8</cdr:y>
    </cdr:to>
    <cdr:sp macro="" textlink="">
      <cdr:nvSpPr>
        <cdr:cNvPr id="13" name="1 CuadroTexto"/>
        <cdr:cNvSpPr txBox="1"/>
      </cdr:nvSpPr>
      <cdr:spPr>
        <a:xfrm xmlns:a="http://schemas.openxmlformats.org/drawingml/2006/main">
          <a:off x="4695825" y="2269188"/>
          <a:ext cx="489607" cy="3978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CO" sz="1000" baseline="0">
              <a:effectLst/>
              <a:latin typeface="+mn-lt"/>
              <a:ea typeface="+mn-ea"/>
              <a:cs typeface="+mn-cs"/>
            </a:rPr>
            <a:t>-4750</a:t>
          </a:r>
          <a:endParaRPr lang="es-MX" sz="1000"/>
        </a:p>
        <a:p xmlns:a="http://schemas.openxmlformats.org/drawingml/2006/main">
          <a:r>
            <a:rPr lang="es-CO" sz="1000" baseline="0">
              <a:effectLst/>
              <a:latin typeface="+mn-lt"/>
              <a:ea typeface="+mn-ea"/>
              <a:cs typeface="+mn-cs"/>
            </a:rPr>
            <a:t>+2380</a:t>
          </a:r>
          <a:endParaRPr lang="es-MX" sz="1000"/>
        </a:p>
      </cdr:txBody>
    </cdr:sp>
  </cdr:relSizeAnchor>
  <cdr:relSizeAnchor xmlns:cdr="http://schemas.openxmlformats.org/drawingml/2006/chartDrawing">
    <cdr:from>
      <cdr:x>0.86544</cdr:x>
      <cdr:y>0.68355</cdr:y>
    </cdr:from>
    <cdr:to>
      <cdr:x>0.94508</cdr:x>
      <cdr:y>0.80857</cdr:y>
    </cdr:to>
    <cdr:sp macro="" textlink="">
      <cdr:nvSpPr>
        <cdr:cNvPr id="14" name="1 CuadroTexto"/>
        <cdr:cNvSpPr txBox="1"/>
      </cdr:nvSpPr>
      <cdr:spPr>
        <a:xfrm xmlns:a="http://schemas.openxmlformats.org/drawingml/2006/main">
          <a:off x="5086107" y="2278775"/>
          <a:ext cx="468034" cy="416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CO" sz="1000" baseline="0">
              <a:effectLst/>
              <a:latin typeface="+mn-lt"/>
              <a:ea typeface="+mn-ea"/>
              <a:cs typeface="+mn-cs"/>
            </a:rPr>
            <a:t>-5664</a:t>
          </a:r>
          <a:endParaRPr lang="es-MX" sz="1000"/>
        </a:p>
        <a:p xmlns:a="http://schemas.openxmlformats.org/drawingml/2006/main">
          <a:r>
            <a:rPr lang="es-CO" sz="1000" baseline="0">
              <a:effectLst/>
              <a:latin typeface="+mn-lt"/>
              <a:ea typeface="+mn-ea"/>
              <a:cs typeface="+mn-cs"/>
            </a:rPr>
            <a:t>+4750</a:t>
          </a:r>
          <a:endParaRPr lang="es-MX" sz="1000"/>
        </a:p>
      </cdr:txBody>
    </cdr:sp>
  </cdr:relSizeAnchor>
  <cdr:relSizeAnchor xmlns:cdr="http://schemas.openxmlformats.org/drawingml/2006/chartDrawing">
    <cdr:from>
      <cdr:x>0.92563</cdr:x>
      <cdr:y>0.70892</cdr:y>
    </cdr:from>
    <cdr:to>
      <cdr:x>0.97893</cdr:x>
      <cdr:y>0.77714</cdr:y>
    </cdr:to>
    <cdr:sp macro="" textlink="">
      <cdr:nvSpPr>
        <cdr:cNvPr id="15" name="1 CuadroTexto"/>
        <cdr:cNvSpPr txBox="1"/>
      </cdr:nvSpPr>
      <cdr:spPr>
        <a:xfrm xmlns:a="http://schemas.openxmlformats.org/drawingml/2006/main">
          <a:off x="5439838" y="2363372"/>
          <a:ext cx="313262" cy="2274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CO" sz="1000" baseline="0">
              <a:effectLst/>
              <a:latin typeface="+mn-lt"/>
              <a:ea typeface="+mn-ea"/>
              <a:cs typeface="+mn-cs"/>
            </a:rPr>
            <a:t>+5664 </a:t>
          </a:r>
          <a:endParaRPr lang="es-MX" sz="1000"/>
        </a:p>
      </cdr:txBody>
    </cdr:sp>
  </cdr:relSizeAnchor>
  <cdr:relSizeAnchor xmlns:cdr="http://schemas.openxmlformats.org/drawingml/2006/chartDrawing">
    <cdr:from>
      <cdr:x>0.25538</cdr:x>
      <cdr:y>0.90012</cdr:y>
    </cdr:from>
    <cdr:to>
      <cdr:x>0.71385</cdr:x>
      <cdr:y>1</cdr:y>
    </cdr:to>
    <cdr:sp macro="" textlink="">
      <cdr:nvSpPr>
        <cdr:cNvPr id="16" name="15 CuadroTexto"/>
        <cdr:cNvSpPr txBox="1"/>
      </cdr:nvSpPr>
      <cdr:spPr>
        <a:xfrm xmlns:a="http://schemas.openxmlformats.org/drawingml/2006/main">
          <a:off x="1581150" y="3605213"/>
          <a:ext cx="2838450" cy="4000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s-MX" sz="1100"/>
        </a:p>
      </cdr:txBody>
    </cdr:sp>
  </cdr:relSizeAnchor>
  <cdr:relSizeAnchor xmlns:cdr="http://schemas.openxmlformats.org/drawingml/2006/chartDrawing">
    <cdr:from>
      <cdr:x>0.08353</cdr:x>
      <cdr:y>0.71593</cdr:y>
    </cdr:from>
    <cdr:to>
      <cdr:x>0.15385</cdr:x>
      <cdr:y>0.78857</cdr:y>
    </cdr:to>
    <cdr:sp macro="" textlink="">
      <cdr:nvSpPr>
        <cdr:cNvPr id="18" name="1 CuadroTexto"/>
        <cdr:cNvSpPr txBox="1"/>
      </cdr:nvSpPr>
      <cdr:spPr>
        <a:xfrm xmlns:a="http://schemas.openxmlformats.org/drawingml/2006/main">
          <a:off x="455102" y="2386725"/>
          <a:ext cx="383098" cy="2421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es-MX" sz="1000"/>
            <a:t>-124</a:t>
          </a:r>
        </a:p>
      </cdr:txBody>
    </cdr:sp>
  </cdr:relSizeAnchor>
  <cdr:relSizeAnchor xmlns:cdr="http://schemas.openxmlformats.org/drawingml/2006/chartDrawing">
    <cdr:from>
      <cdr:x>0.87459</cdr:x>
      <cdr:y>0.68763</cdr:y>
    </cdr:from>
    <cdr:to>
      <cdr:x>0.93721</cdr:x>
      <cdr:y>0.79176</cdr:y>
    </cdr:to>
    <cdr:sp macro="" textlink="">
      <cdr:nvSpPr>
        <cdr:cNvPr id="17" name="1 Elipse"/>
        <cdr:cNvSpPr/>
      </cdr:nvSpPr>
      <cdr:spPr>
        <a:xfrm xmlns:a="http://schemas.openxmlformats.org/drawingml/2006/main">
          <a:off x="6033681" y="2853209"/>
          <a:ext cx="432048" cy="43204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6350">
          <a:solidFill>
            <a:srgbClr val="C00000"/>
          </a:solidFill>
          <a:prstDash val="lg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s-CO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s-CO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0.40418</cdr:x>
      <cdr:y>0.76889</cdr:y>
    </cdr:from>
    <cdr:to>
      <cdr:x>0.46203</cdr:x>
      <cdr:y>0.86676</cdr:y>
    </cdr:to>
    <cdr:sp macro="" textlink="">
      <cdr:nvSpPr>
        <cdr:cNvPr id="3" name="2 CuadroTexto"/>
        <cdr:cNvSpPr txBox="1"/>
      </cdr:nvSpPr>
      <cdr:spPr>
        <a:xfrm xmlns:a="http://schemas.openxmlformats.org/drawingml/2006/main">
          <a:off x="2183094" y="2762977"/>
          <a:ext cx="312455" cy="3516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CO" sz="1000">
              <a:effectLst/>
              <a:latin typeface="+mn-lt"/>
              <a:ea typeface="+mn-ea"/>
              <a:cs typeface="+mn-cs"/>
            </a:rPr>
            <a:t>-44</a:t>
          </a:r>
        </a:p>
        <a:p xmlns:a="http://schemas.openxmlformats.org/drawingml/2006/main">
          <a:r>
            <a:rPr lang="es-CO" sz="1000">
              <a:effectLst/>
              <a:latin typeface="+mn-lt"/>
              <a:ea typeface="+mn-ea"/>
              <a:cs typeface="+mn-cs"/>
            </a:rPr>
            <a:t>+38</a:t>
          </a:r>
          <a:endParaRPr lang="es-MX" sz="1000"/>
        </a:p>
      </cdr:txBody>
    </cdr:sp>
  </cdr:relSizeAnchor>
  <cdr:relSizeAnchor xmlns:cdr="http://schemas.openxmlformats.org/drawingml/2006/chartDrawing">
    <cdr:from>
      <cdr:x>0.6088</cdr:x>
      <cdr:y>0.77073</cdr:y>
    </cdr:from>
    <cdr:to>
      <cdr:x>0.66306</cdr:x>
      <cdr:y>0.86676</cdr:y>
    </cdr:to>
    <cdr:sp macro="" textlink="">
      <cdr:nvSpPr>
        <cdr:cNvPr id="4" name="1 CuadroTexto"/>
        <cdr:cNvSpPr txBox="1"/>
      </cdr:nvSpPr>
      <cdr:spPr>
        <a:xfrm xmlns:a="http://schemas.openxmlformats.org/drawingml/2006/main">
          <a:off x="3288296" y="2769589"/>
          <a:ext cx="293103" cy="3450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CO" sz="1000" baseline="0">
              <a:effectLst/>
              <a:latin typeface="+mn-lt"/>
              <a:ea typeface="+mn-ea"/>
              <a:cs typeface="+mn-cs"/>
            </a:rPr>
            <a:t>-75</a:t>
          </a:r>
        </a:p>
        <a:p xmlns:a="http://schemas.openxmlformats.org/drawingml/2006/main">
          <a:r>
            <a:rPr lang="es-CO" sz="1000" baseline="0">
              <a:effectLst/>
              <a:latin typeface="+mn-lt"/>
              <a:ea typeface="+mn-ea"/>
              <a:cs typeface="+mn-cs"/>
            </a:rPr>
            <a:t>+44</a:t>
          </a:r>
          <a:endParaRPr lang="es-MX" sz="1000"/>
        </a:p>
      </cdr:txBody>
    </cdr:sp>
  </cdr:relSizeAnchor>
  <cdr:relSizeAnchor xmlns:cdr="http://schemas.openxmlformats.org/drawingml/2006/chartDrawing">
    <cdr:from>
      <cdr:x>0.73522</cdr:x>
      <cdr:y>0.76808</cdr:y>
    </cdr:from>
    <cdr:to>
      <cdr:x>0.80237</cdr:x>
      <cdr:y>0.87206</cdr:y>
    </cdr:to>
    <cdr:sp macro="" textlink="">
      <cdr:nvSpPr>
        <cdr:cNvPr id="5" name="1 CuadroTexto"/>
        <cdr:cNvSpPr txBox="1"/>
      </cdr:nvSpPr>
      <cdr:spPr>
        <a:xfrm xmlns:a="http://schemas.openxmlformats.org/drawingml/2006/main">
          <a:off x="3971159" y="2760063"/>
          <a:ext cx="362716" cy="3736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MX" sz="1000"/>
            <a:t>-124</a:t>
          </a:r>
        </a:p>
        <a:p xmlns:a="http://schemas.openxmlformats.org/drawingml/2006/main">
          <a:r>
            <a:rPr lang="es-MX" sz="1000"/>
            <a:t>+75</a:t>
          </a:r>
        </a:p>
      </cdr:txBody>
    </cdr:sp>
  </cdr:relSizeAnchor>
  <cdr:relSizeAnchor xmlns:cdr="http://schemas.openxmlformats.org/drawingml/2006/chartDrawing">
    <cdr:from>
      <cdr:x>0.84078</cdr:x>
      <cdr:y>0.77154</cdr:y>
    </cdr:from>
    <cdr:to>
      <cdr:x>0.91171</cdr:x>
      <cdr:y>0.89062</cdr:y>
    </cdr:to>
    <cdr:sp macro="" textlink="">
      <cdr:nvSpPr>
        <cdr:cNvPr id="6" name="1 CuadroTexto"/>
        <cdr:cNvSpPr txBox="1"/>
      </cdr:nvSpPr>
      <cdr:spPr>
        <a:xfrm xmlns:a="http://schemas.openxmlformats.org/drawingml/2006/main">
          <a:off x="4541337" y="2772502"/>
          <a:ext cx="383087" cy="4278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MX" sz="1000"/>
            <a:t>-249</a:t>
          </a:r>
        </a:p>
        <a:p xmlns:a="http://schemas.openxmlformats.org/drawingml/2006/main">
          <a:r>
            <a:rPr lang="es-MX" sz="1000"/>
            <a:t>+124</a:t>
          </a:r>
        </a:p>
      </cdr:txBody>
    </cdr:sp>
  </cdr:relSizeAnchor>
  <cdr:relSizeAnchor xmlns:cdr="http://schemas.openxmlformats.org/drawingml/2006/chartDrawing">
    <cdr:from>
      <cdr:x>0.9219</cdr:x>
      <cdr:y>0.77419</cdr:y>
    </cdr:from>
    <cdr:to>
      <cdr:x>0.98754</cdr:x>
      <cdr:y>0.82965</cdr:y>
    </cdr:to>
    <cdr:sp macro="" textlink="">
      <cdr:nvSpPr>
        <cdr:cNvPr id="7" name="1 CuadroTexto"/>
        <cdr:cNvSpPr txBox="1"/>
      </cdr:nvSpPr>
      <cdr:spPr>
        <a:xfrm xmlns:a="http://schemas.openxmlformats.org/drawingml/2006/main">
          <a:off x="4979493" y="2782027"/>
          <a:ext cx="354507" cy="1992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s-MX" sz="1000"/>
            <a:t>+249</a:t>
          </a:r>
        </a:p>
      </cdr:txBody>
    </cdr:sp>
  </cdr:relSizeAnchor>
  <cdr:relSizeAnchor xmlns:cdr="http://schemas.openxmlformats.org/drawingml/2006/chartDrawing">
    <cdr:from>
      <cdr:x>0.05819</cdr:x>
      <cdr:y>0.78194</cdr:y>
    </cdr:from>
    <cdr:to>
      <cdr:x>0.15871</cdr:x>
      <cdr:y>0.85086</cdr:y>
    </cdr:to>
    <cdr:sp macro="" textlink="">
      <cdr:nvSpPr>
        <cdr:cNvPr id="11" name="10 Cuadro de texto"/>
        <cdr:cNvSpPr txBox="1"/>
      </cdr:nvSpPr>
      <cdr:spPr>
        <a:xfrm xmlns:a="http://schemas.openxmlformats.org/drawingml/2006/main">
          <a:off x="314324" y="2809874"/>
          <a:ext cx="542925" cy="2476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000"/>
            <a:t>-38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0.05714</cdr:y>
    </cdr:from>
    <cdr:to>
      <cdr:x>0.06573</cdr:x>
      <cdr:y>0.87014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 rot="16200000">
          <a:off x="-5631649" y="1059649"/>
          <a:ext cx="2048988" cy="217722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1D8A9-6E14-49A6-92EB-B211529FAF22}" type="datetimeFigureOut">
              <a:rPr lang="es-MX" smtClean="0"/>
              <a:pPr/>
              <a:t>17/02/2013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D6297-8249-4426-9061-ADB04E90008F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4917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D6297-8249-4426-9061-ADB04E90008F}" type="slidenum">
              <a:rPr lang="es-MX" smtClean="0"/>
              <a:pPr/>
              <a:t>21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33872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5213-B9A4-4017-8966-C0C290DBA921}" type="datetimeFigureOut">
              <a:rPr lang="es-CO" smtClean="0"/>
              <a:pPr/>
              <a:t>17/02/2013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DB405-0381-47B0-A01A-B34E0C92FBB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95639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5213-B9A4-4017-8966-C0C290DBA921}" type="datetimeFigureOut">
              <a:rPr lang="es-CO" smtClean="0"/>
              <a:pPr/>
              <a:t>17/02/2013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DB405-0381-47B0-A01A-B34E0C92FBB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1599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5213-B9A4-4017-8966-C0C290DBA921}" type="datetimeFigureOut">
              <a:rPr lang="es-CO" smtClean="0"/>
              <a:pPr/>
              <a:t>17/02/2013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DB405-0381-47B0-A01A-B34E0C92FBB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0866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5213-B9A4-4017-8966-C0C290DBA921}" type="datetimeFigureOut">
              <a:rPr lang="es-CO" smtClean="0"/>
              <a:pPr/>
              <a:t>17/02/2013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DB405-0381-47B0-A01A-B34E0C92FBB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01843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5213-B9A4-4017-8966-C0C290DBA921}" type="datetimeFigureOut">
              <a:rPr lang="es-CO" smtClean="0"/>
              <a:pPr/>
              <a:t>17/02/2013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DB405-0381-47B0-A01A-B34E0C92FBB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2077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5213-B9A4-4017-8966-C0C290DBA921}" type="datetimeFigureOut">
              <a:rPr lang="es-CO" smtClean="0"/>
              <a:pPr/>
              <a:t>17/02/2013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DB405-0381-47B0-A01A-B34E0C92FBB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828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5213-B9A4-4017-8966-C0C290DBA921}" type="datetimeFigureOut">
              <a:rPr lang="es-CO" smtClean="0"/>
              <a:pPr/>
              <a:t>17/02/2013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DB405-0381-47B0-A01A-B34E0C92FBB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08348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5213-B9A4-4017-8966-C0C290DBA921}" type="datetimeFigureOut">
              <a:rPr lang="es-CO" smtClean="0"/>
              <a:pPr/>
              <a:t>17/02/2013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DB405-0381-47B0-A01A-B34E0C92FBB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7098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5213-B9A4-4017-8966-C0C290DBA921}" type="datetimeFigureOut">
              <a:rPr lang="es-CO" smtClean="0"/>
              <a:pPr/>
              <a:t>17/02/2013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DB405-0381-47B0-A01A-B34E0C92FBB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21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5213-B9A4-4017-8966-C0C290DBA921}" type="datetimeFigureOut">
              <a:rPr lang="es-CO" smtClean="0"/>
              <a:pPr/>
              <a:t>17/02/2013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DB405-0381-47B0-A01A-B34E0C92FBB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0176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C5213-B9A4-4017-8966-C0C290DBA921}" type="datetimeFigureOut">
              <a:rPr lang="es-CO" smtClean="0"/>
              <a:pPr/>
              <a:t>17/02/2013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DB405-0381-47B0-A01A-B34E0C92FBB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0168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C5213-B9A4-4017-8966-C0C290DBA921}" type="datetimeFigureOut">
              <a:rPr lang="es-CO" smtClean="0"/>
              <a:pPr/>
              <a:t>17/02/2013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DB405-0381-47B0-A01A-B34E0C92FBB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98049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1395636" y="1124744"/>
            <a:ext cx="720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dirty="0" smtClean="0">
                <a:solidFill>
                  <a:schemeClr val="bg1">
                    <a:lumMod val="50000"/>
                  </a:schemeClr>
                </a:solidFill>
              </a:rPr>
              <a:t>EFECTO DEL TAMAÑO DE PARTÍCULA SOBRE LA CINÉTICA DE FLOTACIÓN DE CENIZAS DE FONDO DE CALDERA</a:t>
            </a:r>
            <a:endParaRPr lang="es-CO" sz="40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10 Grupo"/>
          <p:cNvGrpSpPr/>
          <p:nvPr/>
        </p:nvGrpSpPr>
        <p:grpSpPr>
          <a:xfrm>
            <a:off x="755576" y="404664"/>
            <a:ext cx="5040560" cy="6125244"/>
            <a:chOff x="755576" y="684436"/>
            <a:chExt cx="5040560" cy="6125244"/>
          </a:xfrm>
        </p:grpSpPr>
        <p:sp>
          <p:nvSpPr>
            <p:cNvPr id="8" name="7 Rectángulo"/>
            <p:cNvSpPr/>
            <p:nvPr/>
          </p:nvSpPr>
          <p:spPr>
            <a:xfrm>
              <a:off x="755576" y="684436"/>
              <a:ext cx="288032" cy="612524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9" name="8 Rectángulo"/>
            <p:cNvSpPr/>
            <p:nvPr/>
          </p:nvSpPr>
          <p:spPr>
            <a:xfrm>
              <a:off x="755576" y="4356844"/>
              <a:ext cx="5040560" cy="8340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958" y="5292979"/>
            <a:ext cx="896490" cy="1236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9 CuadroTexto"/>
          <p:cNvSpPr txBox="1"/>
          <p:nvPr/>
        </p:nvSpPr>
        <p:spPr>
          <a:xfrm>
            <a:off x="1186508" y="4293096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 smtClean="0">
                <a:solidFill>
                  <a:schemeClr val="bg1">
                    <a:lumMod val="50000"/>
                  </a:schemeClr>
                </a:solidFill>
              </a:rPr>
              <a:t>Mauricio Urrutia Rivas</a:t>
            </a:r>
          </a:p>
          <a:p>
            <a:r>
              <a:rPr lang="es-CO" sz="2000" b="1" dirty="0" smtClean="0">
                <a:solidFill>
                  <a:schemeClr val="bg1">
                    <a:lumMod val="50000"/>
                  </a:schemeClr>
                </a:solidFill>
              </a:rPr>
              <a:t>Esteban Gómez Drufovka</a:t>
            </a:r>
            <a:endParaRPr lang="es-CO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395636" y="5538298"/>
            <a:ext cx="57162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CO" dirty="0" smtClean="0">
                <a:solidFill>
                  <a:schemeClr val="bg1">
                    <a:lumMod val="50000"/>
                  </a:schemeClr>
                </a:solidFill>
              </a:rPr>
              <a:t>Director: Prof. Juan Manuel Barraza, </a:t>
            </a:r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Ing. </a:t>
            </a:r>
            <a:r>
              <a:rPr lang="es-CO" dirty="0" err="1">
                <a:solidFill>
                  <a:schemeClr val="bg1">
                    <a:lumMod val="50000"/>
                  </a:schemeClr>
                </a:solidFill>
              </a:rPr>
              <a:t>Qco</a:t>
            </a:r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., </a:t>
            </a:r>
            <a:r>
              <a:rPr lang="es-CO" dirty="0" err="1">
                <a:solidFill>
                  <a:schemeClr val="bg1">
                    <a:lumMod val="50000"/>
                  </a:schemeClr>
                </a:solidFill>
              </a:rPr>
              <a:t>M.Sc</a:t>
            </a:r>
            <a:r>
              <a:rPr lang="es-CO" dirty="0">
                <a:solidFill>
                  <a:schemeClr val="bg1">
                    <a:lumMod val="50000"/>
                  </a:schemeClr>
                </a:solidFill>
              </a:rPr>
              <a:t>., </a:t>
            </a:r>
            <a:r>
              <a:rPr lang="es-CO" dirty="0" err="1">
                <a:solidFill>
                  <a:schemeClr val="bg1">
                    <a:lumMod val="50000"/>
                  </a:schemeClr>
                </a:solidFill>
              </a:rPr>
              <a:t>Ph.D</a:t>
            </a:r>
            <a:endParaRPr lang="es-CO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s-CO" dirty="0" smtClean="0">
                <a:solidFill>
                  <a:schemeClr val="bg1">
                    <a:lumMod val="50000"/>
                  </a:schemeClr>
                </a:solidFill>
              </a:rPr>
              <a:t>Grupo de Investigación de Ciencia y Tecnología del Carbón</a:t>
            </a:r>
            <a:endParaRPr lang="es-CO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07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539552" y="52154"/>
            <a:ext cx="8517259" cy="6477754"/>
            <a:chOff x="539552" y="52154"/>
            <a:chExt cx="8517259" cy="6477754"/>
          </a:xfrm>
        </p:grpSpPr>
        <p:sp>
          <p:nvSpPr>
            <p:cNvPr id="3" name="2 Elipse"/>
            <p:cNvSpPr/>
            <p:nvPr/>
          </p:nvSpPr>
          <p:spPr>
            <a:xfrm>
              <a:off x="539552" y="935009"/>
              <a:ext cx="4608512" cy="4571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" name="3 Rectángulo"/>
            <p:cNvSpPr/>
            <p:nvPr/>
          </p:nvSpPr>
          <p:spPr>
            <a:xfrm>
              <a:off x="1704425" y="262389"/>
              <a:ext cx="227876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CO" sz="3600" b="1" dirty="0" smtClean="0">
                  <a:solidFill>
                    <a:schemeClr val="bg1">
                      <a:lumMod val="50000"/>
                    </a:schemeClr>
                  </a:solidFill>
                </a:rPr>
                <a:t>OBJETIVOS</a:t>
              </a:r>
              <a:endParaRPr lang="es-CO" sz="3600" dirty="0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7958" y="5292979"/>
              <a:ext cx="896490" cy="1236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5 CuadroTexto"/>
            <p:cNvSpPr txBox="1"/>
            <p:nvPr/>
          </p:nvSpPr>
          <p:spPr>
            <a:xfrm>
              <a:off x="6588224" y="52154"/>
              <a:ext cx="2468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600" i="1" dirty="0" smtClean="0">
                  <a:solidFill>
                    <a:schemeClr val="bg1">
                      <a:lumMod val="50000"/>
                    </a:schemeClr>
                  </a:solidFill>
                </a:rPr>
                <a:t>Mauricio Urrutia Rivas</a:t>
              </a:r>
            </a:p>
            <a:p>
              <a:r>
                <a:rPr lang="es-CO" sz="1600" i="1" dirty="0" smtClean="0">
                  <a:solidFill>
                    <a:schemeClr val="bg1">
                      <a:lumMod val="50000"/>
                    </a:schemeClr>
                  </a:solidFill>
                </a:rPr>
                <a:t>Esteban Gómez Drufovka</a:t>
              </a:r>
              <a:endParaRPr lang="es-CO" sz="160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6 CuadroTexto"/>
          <p:cNvSpPr txBox="1"/>
          <p:nvPr/>
        </p:nvSpPr>
        <p:spPr>
          <a:xfrm>
            <a:off x="323528" y="1412776"/>
            <a:ext cx="626469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 smtClean="0">
                <a:solidFill>
                  <a:srgbClr val="C00000"/>
                </a:solidFill>
              </a:rPr>
              <a:t>GENERAL</a:t>
            </a:r>
          </a:p>
          <a:p>
            <a:r>
              <a:rPr lang="es-CO" sz="2000" dirty="0" smtClean="0"/>
              <a:t>Evaluar el efecto del tamaño de partícula sobre la cinética de flotación de cenizas de fondo de caldera</a:t>
            </a:r>
          </a:p>
          <a:p>
            <a:endParaRPr lang="es-CO" sz="2000" dirty="0"/>
          </a:p>
          <a:p>
            <a:endParaRPr lang="es-CO" sz="2000" dirty="0" smtClean="0">
              <a:solidFill>
                <a:srgbClr val="C00000"/>
              </a:solidFill>
            </a:endParaRPr>
          </a:p>
          <a:p>
            <a:endParaRPr lang="es-CO" sz="2000" dirty="0" smtClean="0">
              <a:solidFill>
                <a:srgbClr val="C00000"/>
              </a:solidFill>
            </a:endParaRPr>
          </a:p>
          <a:p>
            <a:r>
              <a:rPr lang="es-CO" sz="2000" dirty="0" smtClean="0">
                <a:solidFill>
                  <a:srgbClr val="C00000"/>
                </a:solidFill>
              </a:rPr>
              <a:t>ESPECÍFICOS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s-CO" sz="2000" dirty="0" smtClean="0"/>
              <a:t>Realizar un estudio granulométrico con el fin de evaluar el tamaño de partícula en el cual se libera el </a:t>
            </a:r>
            <a:r>
              <a:rPr lang="es-CO" sz="2000" i="1" dirty="0" smtClean="0"/>
              <a:t>LOI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s-CO" sz="2000" dirty="0" smtClean="0"/>
              <a:t>Determinar el efecto del tamaño de partícula sobre el rendimiento y recuperación de materia orgánica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s-CO" sz="2000" dirty="0" smtClean="0"/>
              <a:t>Evaluar el efecto del tamaño de partícula sobre la constante cinética de flotación</a:t>
            </a:r>
            <a:endParaRPr lang="es-CO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482" y="1556792"/>
            <a:ext cx="23622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8 CuadroTexto"/>
          <p:cNvSpPr txBox="1"/>
          <p:nvPr/>
        </p:nvSpPr>
        <p:spPr>
          <a:xfrm>
            <a:off x="323268" y="634524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schemeClr val="bg1">
                    <a:lumMod val="50000"/>
                  </a:schemeClr>
                </a:solidFill>
              </a:rPr>
              <a:t>9</a:t>
            </a:r>
            <a:endParaRPr lang="es-CO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69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4" name="3 CuadroTexto"/>
            <p:cNvSpPr txBox="1"/>
            <p:nvPr/>
          </p:nvSpPr>
          <p:spPr>
            <a:xfrm>
              <a:off x="323268" y="6345242"/>
              <a:ext cx="432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10</a:t>
              </a:r>
              <a:endParaRPr lang="es-CO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5" name="4 Grupo"/>
            <p:cNvGrpSpPr/>
            <p:nvPr/>
          </p:nvGrpSpPr>
          <p:grpSpPr>
            <a:xfrm>
              <a:off x="539552" y="52154"/>
              <a:ext cx="8517259" cy="6477754"/>
              <a:chOff x="539552" y="52154"/>
              <a:chExt cx="8517259" cy="6477754"/>
            </a:xfrm>
          </p:grpSpPr>
          <p:sp>
            <p:nvSpPr>
              <p:cNvPr id="6" name="5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7" name="6 Rectángulo"/>
              <p:cNvSpPr/>
              <p:nvPr/>
            </p:nvSpPr>
            <p:spPr>
              <a:xfrm>
                <a:off x="1270941" y="288678"/>
                <a:ext cx="314573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METODOLOGÍA</a:t>
                </a:r>
                <a:endParaRPr lang="es-CO" sz="3600" dirty="0"/>
              </a:p>
            </p:txBody>
          </p:sp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8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10" name="9 Diagrama"/>
          <p:cNvGraphicFramePr/>
          <p:nvPr>
            <p:extLst>
              <p:ext uri="{D42A27DB-BD31-4B8C-83A1-F6EECF244321}">
                <p14:modId xmlns:p14="http://schemas.microsoft.com/office/powerpoint/2010/main" val="329141550"/>
              </p:ext>
            </p:extLst>
          </p:nvPr>
        </p:nvGraphicFramePr>
        <p:xfrm>
          <a:off x="696430" y="1398567"/>
          <a:ext cx="7440488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8663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5" name="4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11</a:t>
              </a:r>
              <a:endParaRPr lang="es-CO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6" name="5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7" name="6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8" name="7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9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8" name="17 CuadroTexto"/>
          <p:cNvSpPr txBox="1"/>
          <p:nvPr/>
        </p:nvSpPr>
        <p:spPr>
          <a:xfrm>
            <a:off x="827584" y="1162685"/>
            <a:ext cx="54483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MOLIENDA- Análisis granulométrico Inicial</a:t>
            </a:r>
            <a:endParaRPr lang="es-CO" sz="2400" dirty="0">
              <a:solidFill>
                <a:srgbClr val="C00000"/>
              </a:solidFill>
            </a:endParaRPr>
          </a:p>
        </p:txBody>
      </p:sp>
      <p:sp>
        <p:nvSpPr>
          <p:cNvPr id="20" name="19 Rectángulo"/>
          <p:cNvSpPr/>
          <p:nvPr/>
        </p:nvSpPr>
        <p:spPr>
          <a:xfrm>
            <a:off x="701824" y="4849996"/>
            <a:ext cx="37261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i="1" dirty="0" smtClean="0"/>
              <a:t>Retenido </a:t>
            </a:r>
            <a:r>
              <a:rPr lang="es-CO" sz="1400" i="1" dirty="0"/>
              <a:t>parcial de las cenizas de fondo</a:t>
            </a:r>
            <a:endParaRPr lang="es-MX" sz="1400" i="1" dirty="0"/>
          </a:p>
        </p:txBody>
      </p:sp>
      <p:graphicFrame>
        <p:nvGraphicFramePr>
          <p:cNvPr id="22" name="21 Gráfico"/>
          <p:cNvGraphicFramePr/>
          <p:nvPr>
            <p:extLst>
              <p:ext uri="{D42A27DB-BD31-4B8C-83A1-F6EECF244321}">
                <p14:modId xmlns:p14="http://schemas.microsoft.com/office/powerpoint/2010/main" val="868561092"/>
              </p:ext>
            </p:extLst>
          </p:nvPr>
        </p:nvGraphicFramePr>
        <p:xfrm>
          <a:off x="147832" y="1844824"/>
          <a:ext cx="4145264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22 Gráfico"/>
          <p:cNvGraphicFramePr/>
          <p:nvPr>
            <p:extLst>
              <p:ext uri="{D42A27DB-BD31-4B8C-83A1-F6EECF244321}">
                <p14:modId xmlns:p14="http://schemas.microsoft.com/office/powerpoint/2010/main" val="3496153079"/>
              </p:ext>
            </p:extLst>
          </p:nvPr>
        </p:nvGraphicFramePr>
        <p:xfrm>
          <a:off x="4459184" y="1844824"/>
          <a:ext cx="4145264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23 Rectángulo"/>
          <p:cNvSpPr/>
          <p:nvPr/>
        </p:nvSpPr>
        <p:spPr>
          <a:xfrm>
            <a:off x="5004048" y="4849996"/>
            <a:ext cx="35604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i="1" dirty="0" smtClean="0"/>
              <a:t>Retenido </a:t>
            </a:r>
            <a:r>
              <a:rPr lang="es-CO" sz="1400" i="1" dirty="0"/>
              <a:t>acumulado de las cenizas de fondo</a:t>
            </a:r>
            <a:endParaRPr lang="es-MX" sz="1400" i="1" dirty="0"/>
          </a:p>
        </p:txBody>
      </p:sp>
      <p:sp>
        <p:nvSpPr>
          <p:cNvPr id="2" name="1 Elipse"/>
          <p:cNvSpPr/>
          <p:nvPr/>
        </p:nvSpPr>
        <p:spPr>
          <a:xfrm>
            <a:off x="6156176" y="3861048"/>
            <a:ext cx="432048" cy="432048"/>
          </a:xfrm>
          <a:prstGeom prst="ellipse">
            <a:avLst/>
          </a:prstGeom>
          <a:noFill/>
          <a:ln w="6350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14 Elipse"/>
          <p:cNvSpPr/>
          <p:nvPr/>
        </p:nvSpPr>
        <p:spPr>
          <a:xfrm>
            <a:off x="3203848" y="3861048"/>
            <a:ext cx="432048" cy="432048"/>
          </a:xfrm>
          <a:prstGeom prst="ellipse">
            <a:avLst/>
          </a:prstGeom>
          <a:noFill/>
          <a:ln w="6350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524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12</a:t>
              </a:r>
              <a:endParaRPr lang="es-CO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162685"/>
            <a:ext cx="54483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MOLIENDA- Análisis granulométrico Inicial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0" name="9 Gráfico"/>
          <p:cNvGraphicFramePr/>
          <p:nvPr>
            <p:extLst>
              <p:ext uri="{D42A27DB-BD31-4B8C-83A1-F6EECF244321}">
                <p14:modId xmlns:p14="http://schemas.microsoft.com/office/powerpoint/2010/main" val="689703418"/>
              </p:ext>
            </p:extLst>
          </p:nvPr>
        </p:nvGraphicFramePr>
        <p:xfrm>
          <a:off x="786363" y="1727919"/>
          <a:ext cx="6898903" cy="4149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10 Rectángulo"/>
          <p:cNvSpPr/>
          <p:nvPr/>
        </p:nvSpPr>
        <p:spPr>
          <a:xfrm>
            <a:off x="2483768" y="5911443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sz="1400" i="1" dirty="0"/>
              <a:t>Curva característica del grosor de las cenizas de fondo inicial</a:t>
            </a:r>
            <a:endParaRPr lang="es-MX" sz="1400" b="1" i="1" dirty="0"/>
          </a:p>
        </p:txBody>
      </p:sp>
      <p:sp>
        <p:nvSpPr>
          <p:cNvPr id="12" name="11 Elipse"/>
          <p:cNvSpPr/>
          <p:nvPr/>
        </p:nvSpPr>
        <p:spPr>
          <a:xfrm>
            <a:off x="6338335" y="4581128"/>
            <a:ext cx="432048" cy="432048"/>
          </a:xfrm>
          <a:prstGeom prst="ellipse">
            <a:avLst/>
          </a:prstGeom>
          <a:noFill/>
          <a:ln w="6350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844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13</a:t>
              </a: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162685"/>
            <a:ext cx="44390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MOLIENDA- Caracterización Inicial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071485"/>
              </p:ext>
            </p:extLst>
          </p:nvPr>
        </p:nvGraphicFramePr>
        <p:xfrm>
          <a:off x="2123728" y="2060848"/>
          <a:ext cx="4682852" cy="3016106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130411"/>
                <a:gridCol w="1130411"/>
                <a:gridCol w="788658"/>
                <a:gridCol w="745741"/>
                <a:gridCol w="887631"/>
              </a:tblGrid>
              <a:tr h="8920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Muestra retenida en la malla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Tamaño (micras)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Fracción Retenida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Cenizas (%, p/p)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Humedad (%, p/p)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034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4750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0.29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98.40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0.75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034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2380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0.21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96.96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0.75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034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16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1001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0.21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95.28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0.54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034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35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419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0.15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94.89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0.64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034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60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249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0.057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94.73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0.70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034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120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124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0.037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93.42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0.78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034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Fondo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-124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0.039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  <a:latin typeface="+mn-lt"/>
                          <a:cs typeface="Arial" pitchFamily="34" charset="0"/>
                        </a:rPr>
                        <a:t>89.76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  <a:latin typeface="+mn-lt"/>
                          <a:cs typeface="Arial" pitchFamily="34" charset="0"/>
                        </a:rPr>
                        <a:t>0.59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358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5" name="4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14</a:t>
              </a:r>
              <a:endParaRPr lang="es-CO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6" name="5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7" name="6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8" name="7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9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6" name="15 CuadroTexto"/>
          <p:cNvSpPr txBox="1"/>
          <p:nvPr/>
        </p:nvSpPr>
        <p:spPr>
          <a:xfrm>
            <a:off x="827584" y="1162685"/>
            <a:ext cx="5318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MOLIENDA- Análisis granulométrico Final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7" name="16 Gráfico"/>
          <p:cNvGraphicFramePr/>
          <p:nvPr>
            <p:extLst>
              <p:ext uri="{D42A27DB-BD31-4B8C-83A1-F6EECF244321}">
                <p14:modId xmlns:p14="http://schemas.microsoft.com/office/powerpoint/2010/main" val="2583655479"/>
              </p:ext>
            </p:extLst>
          </p:nvPr>
        </p:nvGraphicFramePr>
        <p:xfrm>
          <a:off x="251520" y="1844824"/>
          <a:ext cx="3997409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21 Gráfico"/>
          <p:cNvGraphicFramePr/>
          <p:nvPr>
            <p:extLst>
              <p:ext uri="{D42A27DB-BD31-4B8C-83A1-F6EECF244321}">
                <p14:modId xmlns:p14="http://schemas.microsoft.com/office/powerpoint/2010/main" val="4013490137"/>
              </p:ext>
            </p:extLst>
          </p:nvPr>
        </p:nvGraphicFramePr>
        <p:xfrm>
          <a:off x="4518099" y="1844824"/>
          <a:ext cx="4140250" cy="2908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2 Rectángulo"/>
          <p:cNvSpPr/>
          <p:nvPr/>
        </p:nvSpPr>
        <p:spPr>
          <a:xfrm>
            <a:off x="1115616" y="4769759"/>
            <a:ext cx="31500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i="1" dirty="0" smtClean="0"/>
              <a:t>Retenido </a:t>
            </a:r>
            <a:r>
              <a:rPr lang="es-CO" sz="1400" i="1" dirty="0"/>
              <a:t>parcial de las cenizas de fondo</a:t>
            </a:r>
            <a:endParaRPr lang="es-MX" sz="1400" i="1" dirty="0"/>
          </a:p>
        </p:txBody>
      </p:sp>
      <p:sp>
        <p:nvSpPr>
          <p:cNvPr id="11" name="10 Rectángulo"/>
          <p:cNvSpPr/>
          <p:nvPr/>
        </p:nvSpPr>
        <p:spPr>
          <a:xfrm>
            <a:off x="5293030" y="4766306"/>
            <a:ext cx="33681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i="1" dirty="0" smtClean="0"/>
              <a:t>Retenido </a:t>
            </a:r>
            <a:r>
              <a:rPr lang="es-CO" sz="1400" i="1" dirty="0"/>
              <a:t>acumulado de las cenizas de fondo</a:t>
            </a:r>
            <a:endParaRPr lang="es-MX" sz="1400" i="1" dirty="0"/>
          </a:p>
        </p:txBody>
      </p:sp>
      <p:sp>
        <p:nvSpPr>
          <p:cNvPr id="14" name="13 Elipse"/>
          <p:cNvSpPr/>
          <p:nvPr/>
        </p:nvSpPr>
        <p:spPr>
          <a:xfrm>
            <a:off x="3563123" y="4149080"/>
            <a:ext cx="432048" cy="432048"/>
          </a:xfrm>
          <a:prstGeom prst="ellipse">
            <a:avLst/>
          </a:prstGeom>
          <a:noFill/>
          <a:ln w="6350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116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15</a:t>
              </a:r>
              <a:endParaRPr lang="es-CO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162685"/>
            <a:ext cx="5318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MOLIENDA- Análisis granulométrico Final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0" name="9 Gráfico"/>
          <p:cNvGraphicFramePr/>
          <p:nvPr>
            <p:extLst>
              <p:ext uri="{D42A27DB-BD31-4B8C-83A1-F6EECF244321}">
                <p14:modId xmlns:p14="http://schemas.microsoft.com/office/powerpoint/2010/main" val="854578418"/>
              </p:ext>
            </p:extLst>
          </p:nvPr>
        </p:nvGraphicFramePr>
        <p:xfrm>
          <a:off x="1115616" y="1624350"/>
          <a:ext cx="6445071" cy="4279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10 Rectángulo"/>
          <p:cNvSpPr/>
          <p:nvPr/>
        </p:nvSpPr>
        <p:spPr>
          <a:xfrm>
            <a:off x="2346909" y="5883577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sz="1400" i="1" dirty="0"/>
              <a:t>Curva característica del grosor de las cenizas de fondo final</a:t>
            </a:r>
            <a:endParaRPr lang="es-MX" sz="1400" i="1" dirty="0"/>
          </a:p>
        </p:txBody>
      </p:sp>
      <p:sp>
        <p:nvSpPr>
          <p:cNvPr id="12" name="11 Elipse"/>
          <p:cNvSpPr/>
          <p:nvPr/>
        </p:nvSpPr>
        <p:spPr>
          <a:xfrm>
            <a:off x="6516216" y="4869160"/>
            <a:ext cx="432048" cy="432048"/>
          </a:xfrm>
          <a:prstGeom prst="ellipse">
            <a:avLst/>
          </a:prstGeom>
          <a:noFill/>
          <a:ln w="6350"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898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16</a:t>
              </a: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162685"/>
            <a:ext cx="4302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MOLIENDA- Caracterización Final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932857"/>
              </p:ext>
            </p:extLst>
          </p:nvPr>
        </p:nvGraphicFramePr>
        <p:xfrm>
          <a:off x="1763688" y="2060848"/>
          <a:ext cx="5040560" cy="2952326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374089"/>
                <a:gridCol w="1026943"/>
                <a:gridCol w="1026943"/>
                <a:gridCol w="721870"/>
                <a:gridCol w="890715"/>
              </a:tblGrid>
              <a:tr h="8060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+mn-lt"/>
                        </a:rPr>
                        <a:t>Muestra retenida en la malla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Tamaño (micras)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+mn-lt"/>
                        </a:rPr>
                        <a:t>Fracción Retenida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+mn-lt"/>
                        </a:rPr>
                        <a:t>Cenizas (%, p/p)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+mn-lt"/>
                        </a:rPr>
                        <a:t>Humedad (%, p/p)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92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120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124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+mn-lt"/>
                        </a:rPr>
                        <a:t>0.17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94.61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1.69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292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200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75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+mn-lt"/>
                        </a:rPr>
                        <a:t>0.12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93.37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1.69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92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325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44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+mn-lt"/>
                        </a:rPr>
                        <a:t>0.14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+mn-lt"/>
                        </a:rPr>
                        <a:t>92.96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1.69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292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400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0.07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+mn-lt"/>
                        </a:rPr>
                        <a:t>88.05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+mn-lt"/>
                        </a:rPr>
                        <a:t>0.78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292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Fondo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-38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0.50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  <a:latin typeface="+mn-lt"/>
                        </a:rPr>
                        <a:t>82.94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  <a:latin typeface="+mn-lt"/>
                        </a:rPr>
                        <a:t>1.81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441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17</a:t>
              </a: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162685"/>
            <a:ext cx="5598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MOLIENDA- Distribución de </a:t>
            </a:r>
            <a:r>
              <a:rPr lang="es-CO" sz="2400" dirty="0" err="1" smtClean="0">
                <a:solidFill>
                  <a:srgbClr val="C00000"/>
                </a:solidFill>
              </a:rPr>
              <a:t>Rosin-Rammler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0" name="9 Gráfico"/>
          <p:cNvGraphicFramePr/>
          <p:nvPr>
            <p:extLst>
              <p:ext uri="{D42A27DB-BD31-4B8C-83A1-F6EECF244321}">
                <p14:modId xmlns:p14="http://schemas.microsoft.com/office/powerpoint/2010/main" val="3332656293"/>
              </p:ext>
            </p:extLst>
          </p:nvPr>
        </p:nvGraphicFramePr>
        <p:xfrm>
          <a:off x="251520" y="1916832"/>
          <a:ext cx="4725888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10 Rectángulo"/>
          <p:cNvSpPr/>
          <p:nvPr/>
        </p:nvSpPr>
        <p:spPr>
          <a:xfrm>
            <a:off x="557808" y="4969813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sz="1400" i="1" dirty="0"/>
              <a:t>Ajuste de los datos experimentales por el modelo de RR, para 690 minutos de molienda</a:t>
            </a:r>
            <a:endParaRPr lang="es-MX" sz="1400" i="1" dirty="0"/>
          </a:p>
        </p:txBody>
      </p:sp>
      <p:graphicFrame>
        <p:nvGraphicFramePr>
          <p:cNvPr id="12" name="1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504095"/>
              </p:ext>
            </p:extLst>
          </p:nvPr>
        </p:nvGraphicFramePr>
        <p:xfrm>
          <a:off x="5724128" y="2132856"/>
          <a:ext cx="2736303" cy="259229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912101"/>
                <a:gridCol w="912101"/>
                <a:gridCol w="912101"/>
              </a:tblGrid>
              <a:tr h="6027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Tiempo          ( min)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m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x</a:t>
                      </a:r>
                      <a:r>
                        <a:rPr lang="es-CO" sz="1200" baseline="-25000">
                          <a:effectLst/>
                        </a:rPr>
                        <a:t>r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42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30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1.13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163.83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842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50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0.99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151.15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42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90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0.89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125.93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842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180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0.81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95.40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42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270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0.83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79.45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2842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480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0.80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65.69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42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690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0.76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56.72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997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18</a:t>
              </a: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162685"/>
            <a:ext cx="5598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MOLIENDA- Distribución de </a:t>
            </a:r>
            <a:r>
              <a:rPr lang="es-CO" sz="2400" dirty="0" err="1" smtClean="0">
                <a:solidFill>
                  <a:srgbClr val="C00000"/>
                </a:solidFill>
              </a:rPr>
              <a:t>Rosin-Rammler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0" name="9 Gráfico"/>
          <p:cNvGraphicFramePr/>
          <p:nvPr>
            <p:extLst>
              <p:ext uri="{D42A27DB-BD31-4B8C-83A1-F6EECF244321}">
                <p14:modId xmlns:p14="http://schemas.microsoft.com/office/powerpoint/2010/main" val="4140718979"/>
              </p:ext>
            </p:extLst>
          </p:nvPr>
        </p:nvGraphicFramePr>
        <p:xfrm>
          <a:off x="1331640" y="1844824"/>
          <a:ext cx="6264349" cy="3837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10 Rectángulo"/>
          <p:cNvSpPr/>
          <p:nvPr/>
        </p:nvSpPr>
        <p:spPr>
          <a:xfrm>
            <a:off x="2430547" y="560657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sz="1400" i="1" dirty="0"/>
              <a:t>Función de distribución del tamaño de partícula de las cenizas de fondo por el modelo de RR</a:t>
            </a:r>
            <a:endParaRPr lang="es-MX" sz="1400" b="1" i="1" dirty="0"/>
          </a:p>
        </p:txBody>
      </p:sp>
    </p:spTree>
    <p:extLst>
      <p:ext uri="{BB962C8B-B14F-4D97-AF65-F5344CB8AC3E}">
        <p14:creationId xmlns:p14="http://schemas.microsoft.com/office/powerpoint/2010/main" val="404373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323268" y="634524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es-CO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971600" y="1517754"/>
            <a:ext cx="460851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s-CO" sz="2800" dirty="0" smtClean="0"/>
              <a:t>Introducción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s-CO" sz="2800" dirty="0" smtClean="0"/>
              <a:t>Marco </a:t>
            </a:r>
            <a:r>
              <a:rPr lang="es-CO" sz="2800" dirty="0"/>
              <a:t>conceptual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s-CO" sz="2800" dirty="0" smtClean="0"/>
              <a:t>Objetivos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s-CO" sz="2800" dirty="0" smtClean="0"/>
              <a:t>Metodología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s-CO" sz="2800" dirty="0" smtClean="0"/>
              <a:t>Resultados y Análisis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s-CO" sz="2800" dirty="0" smtClean="0"/>
              <a:t>Conclusiones</a:t>
            </a: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+mj-lt"/>
              <a:buAutoNum type="arabicPeriod"/>
            </a:pPr>
            <a:r>
              <a:rPr lang="es-CO" sz="2800" dirty="0" smtClean="0"/>
              <a:t>Recomendaciones</a:t>
            </a:r>
          </a:p>
          <a:p>
            <a:pPr>
              <a:buClr>
                <a:srgbClr val="C00000"/>
              </a:buClr>
            </a:pPr>
            <a:endParaRPr lang="es-CO" sz="2800" dirty="0"/>
          </a:p>
        </p:txBody>
      </p:sp>
      <p:grpSp>
        <p:nvGrpSpPr>
          <p:cNvPr id="8" name="7 Grupo"/>
          <p:cNvGrpSpPr/>
          <p:nvPr/>
        </p:nvGrpSpPr>
        <p:grpSpPr>
          <a:xfrm>
            <a:off x="539552" y="52154"/>
            <a:ext cx="8517259" cy="6477754"/>
            <a:chOff x="539552" y="52154"/>
            <a:chExt cx="8517259" cy="6477754"/>
          </a:xfrm>
        </p:grpSpPr>
        <p:sp>
          <p:nvSpPr>
            <p:cNvPr id="2" name="1 Elipse"/>
            <p:cNvSpPr/>
            <p:nvPr/>
          </p:nvSpPr>
          <p:spPr>
            <a:xfrm>
              <a:off x="539552" y="935009"/>
              <a:ext cx="4608512" cy="4571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3" name="2 Rectángulo"/>
            <p:cNvSpPr/>
            <p:nvPr/>
          </p:nvSpPr>
          <p:spPr>
            <a:xfrm>
              <a:off x="1579776" y="262389"/>
              <a:ext cx="25280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CO" sz="3600" b="1" dirty="0" smtClean="0">
                  <a:solidFill>
                    <a:schemeClr val="bg1">
                      <a:lumMod val="50000"/>
                    </a:schemeClr>
                  </a:solidFill>
                </a:rPr>
                <a:t>CONTENIDO</a:t>
              </a:r>
              <a:endParaRPr lang="es-CO" sz="3600" dirty="0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7958" y="5292979"/>
              <a:ext cx="896490" cy="1236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6 CuadroTexto"/>
            <p:cNvSpPr txBox="1"/>
            <p:nvPr/>
          </p:nvSpPr>
          <p:spPr>
            <a:xfrm>
              <a:off x="6588224" y="52154"/>
              <a:ext cx="2468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600" i="1" dirty="0" smtClean="0">
                  <a:solidFill>
                    <a:schemeClr val="bg1">
                      <a:lumMod val="50000"/>
                    </a:schemeClr>
                  </a:solidFill>
                </a:rPr>
                <a:t>Mauricio Urrutia Rivas</a:t>
              </a:r>
            </a:p>
            <a:p>
              <a:r>
                <a:rPr lang="es-CO" sz="1600" i="1" dirty="0" smtClean="0">
                  <a:solidFill>
                    <a:schemeClr val="bg1">
                      <a:lumMod val="50000"/>
                    </a:schemeClr>
                  </a:solidFill>
                </a:rPr>
                <a:t>Esteban Gómez Drufovka</a:t>
              </a:r>
              <a:endParaRPr lang="es-CO" sz="160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310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19</a:t>
              </a: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162685"/>
            <a:ext cx="27295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MOLIENDA- Cinética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0" name="9 Gráfico"/>
          <p:cNvGraphicFramePr/>
          <p:nvPr>
            <p:extLst>
              <p:ext uri="{D42A27DB-BD31-4B8C-83A1-F6EECF244321}">
                <p14:modId xmlns:p14="http://schemas.microsoft.com/office/powerpoint/2010/main" val="2967519200"/>
              </p:ext>
            </p:extLst>
          </p:nvPr>
        </p:nvGraphicFramePr>
        <p:xfrm>
          <a:off x="1547664" y="1772816"/>
          <a:ext cx="5868782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10 Rectángulo"/>
          <p:cNvSpPr/>
          <p:nvPr/>
        </p:nvSpPr>
        <p:spPr>
          <a:xfrm>
            <a:off x="2627784" y="555458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sz="1400" i="1" dirty="0"/>
              <a:t>Curva característica del cambio de las fracciones retenidas en las mallas con respecto al tiempo</a:t>
            </a:r>
            <a:endParaRPr lang="es-MX" sz="1400" i="1" dirty="0"/>
          </a:p>
        </p:txBody>
      </p:sp>
    </p:spTree>
    <p:extLst>
      <p:ext uri="{BB962C8B-B14F-4D97-AF65-F5344CB8AC3E}">
        <p14:creationId xmlns:p14="http://schemas.microsoft.com/office/powerpoint/2010/main" val="282419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20</a:t>
              </a: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162685"/>
            <a:ext cx="27295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MOLIENDA- Cinética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1" name="10 Gráfico"/>
          <p:cNvGraphicFramePr/>
          <p:nvPr>
            <p:extLst>
              <p:ext uri="{D42A27DB-BD31-4B8C-83A1-F6EECF244321}">
                <p14:modId xmlns:p14="http://schemas.microsoft.com/office/powerpoint/2010/main" val="1601566250"/>
              </p:ext>
            </p:extLst>
          </p:nvPr>
        </p:nvGraphicFramePr>
        <p:xfrm>
          <a:off x="827584" y="1916832"/>
          <a:ext cx="4104456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13 Rectángulo"/>
          <p:cNvSpPr/>
          <p:nvPr/>
        </p:nvSpPr>
        <p:spPr>
          <a:xfrm>
            <a:off x="591222" y="4437112"/>
            <a:ext cx="5022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i="1" dirty="0"/>
              <a:t>Ajuste de los datos experimentales de la ecuación cinética de segundo </a:t>
            </a:r>
            <a:r>
              <a:rPr lang="es-CO" sz="1400" i="1" dirty="0" smtClean="0"/>
              <a:t>orden para cada malla</a:t>
            </a:r>
            <a:endParaRPr lang="es-MX" sz="1400" i="1" dirty="0"/>
          </a:p>
        </p:txBody>
      </p:sp>
      <p:graphicFrame>
        <p:nvGraphicFramePr>
          <p:cNvPr id="15" name="1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851018"/>
              </p:ext>
            </p:extLst>
          </p:nvPr>
        </p:nvGraphicFramePr>
        <p:xfrm>
          <a:off x="5964404" y="2092257"/>
          <a:ext cx="2305220" cy="2424524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552078"/>
                <a:gridCol w="719814"/>
                <a:gridCol w="529272"/>
                <a:gridCol w="504056"/>
              </a:tblGrid>
              <a:tr h="46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Malla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Arial" pitchFamily="34" charset="0"/>
                        </a:rPr>
                        <a:t>Tamaño (micras)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dirty="0" smtClean="0">
                          <a:effectLst/>
                        </a:rPr>
                        <a:t>K </a:t>
                      </a:r>
                      <a:r>
                        <a:rPr lang="es-CO" sz="1200" spc="-100" dirty="0" smtClean="0">
                          <a:effectLst/>
                        </a:rPr>
                        <a:t>(min-1)</a:t>
                      </a:r>
                      <a:endParaRPr lang="es-MX" sz="12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m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120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124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0.014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0.71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6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200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75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0.014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0.66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320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44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0.013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0.63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68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400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0.013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0.61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890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21</a:t>
              </a: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162685"/>
            <a:ext cx="4644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FLOTACIÓN - Recuperación orgánica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0" name="9 Gráfico"/>
          <p:cNvGraphicFramePr/>
          <p:nvPr>
            <p:extLst>
              <p:ext uri="{D42A27DB-BD31-4B8C-83A1-F6EECF244321}">
                <p14:modId xmlns:p14="http://schemas.microsoft.com/office/powerpoint/2010/main" val="2780654324"/>
              </p:ext>
            </p:extLst>
          </p:nvPr>
        </p:nvGraphicFramePr>
        <p:xfrm>
          <a:off x="426736" y="1722097"/>
          <a:ext cx="4032448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10 Gráfico"/>
          <p:cNvGraphicFramePr/>
          <p:nvPr>
            <p:extLst>
              <p:ext uri="{D42A27DB-BD31-4B8C-83A1-F6EECF244321}">
                <p14:modId xmlns:p14="http://schemas.microsoft.com/office/powerpoint/2010/main" val="359981763"/>
              </p:ext>
            </p:extLst>
          </p:nvPr>
        </p:nvGraphicFramePr>
        <p:xfrm>
          <a:off x="5383660" y="1589427"/>
          <a:ext cx="310650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1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586073"/>
              </p:ext>
            </p:extLst>
          </p:nvPr>
        </p:nvGraphicFramePr>
        <p:xfrm>
          <a:off x="2843808" y="5045794"/>
          <a:ext cx="3312368" cy="166878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749029"/>
                <a:gridCol w="1563339"/>
              </a:tblGrid>
              <a:tr h="2641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 smtClean="0">
                          <a:effectLst/>
                        </a:rPr>
                        <a:t>Tamaño (micras)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Porcentaje de LOI en los fondos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71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-</a:t>
                      </a:r>
                      <a:r>
                        <a:rPr lang="es-CO" sz="1200" dirty="0" smtClean="0">
                          <a:effectLst/>
                        </a:rPr>
                        <a:t>125 +75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2.99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679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 smtClean="0">
                          <a:effectLst/>
                        </a:rPr>
                        <a:t>-75 +44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2.8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3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 smtClean="0">
                          <a:effectLst/>
                        </a:rPr>
                        <a:t>-44 +38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3.61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 smtClean="0">
                          <a:effectLst/>
                        </a:rPr>
                        <a:t>-38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9.96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12 Rectángulo"/>
          <p:cNvSpPr/>
          <p:nvPr/>
        </p:nvSpPr>
        <p:spPr>
          <a:xfrm>
            <a:off x="1339020" y="4293096"/>
            <a:ext cx="30095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i="1" dirty="0"/>
              <a:t>Variación de la recuperación orgánica con respecto al tiempo</a:t>
            </a:r>
            <a:endParaRPr lang="es-MX" sz="1400" i="1" dirty="0"/>
          </a:p>
        </p:txBody>
      </p:sp>
      <p:sp>
        <p:nvSpPr>
          <p:cNvPr id="14" name="13 Rectángulo"/>
          <p:cNvSpPr/>
          <p:nvPr/>
        </p:nvSpPr>
        <p:spPr>
          <a:xfrm>
            <a:off x="5926211" y="4293096"/>
            <a:ext cx="25639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i="1" dirty="0"/>
              <a:t>Recuperación orgánica para cada tamaño analizado</a:t>
            </a:r>
            <a:endParaRPr lang="es-MX" sz="1400" i="1" dirty="0"/>
          </a:p>
        </p:txBody>
      </p:sp>
    </p:spTree>
    <p:extLst>
      <p:ext uri="{BB962C8B-B14F-4D97-AF65-F5344CB8AC3E}">
        <p14:creationId xmlns:p14="http://schemas.microsoft.com/office/powerpoint/2010/main" val="138438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22</a:t>
              </a: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162685"/>
            <a:ext cx="5662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FLOTACIÓN – Cinética con el Modelo Clásico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0" name="9 Gráfico"/>
          <p:cNvGraphicFramePr/>
          <p:nvPr>
            <p:extLst>
              <p:ext uri="{D42A27DB-BD31-4B8C-83A1-F6EECF244321}">
                <p14:modId xmlns:p14="http://schemas.microsoft.com/office/powerpoint/2010/main" val="990410554"/>
              </p:ext>
            </p:extLst>
          </p:nvPr>
        </p:nvGraphicFramePr>
        <p:xfrm>
          <a:off x="395536" y="1844824"/>
          <a:ext cx="4752528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10 Rectángulo"/>
          <p:cNvSpPr/>
          <p:nvPr/>
        </p:nvSpPr>
        <p:spPr>
          <a:xfrm>
            <a:off x="557808" y="515719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sz="1400" i="1" dirty="0"/>
              <a:t>Ajuste de los datos experimentales de la ecuación de cinética de flotación del modelo clásico para la malla –400</a:t>
            </a:r>
            <a:endParaRPr lang="es-MX" sz="1400" i="1" dirty="0"/>
          </a:p>
        </p:txBody>
      </p:sp>
      <p:graphicFrame>
        <p:nvGraphicFramePr>
          <p:cNvPr id="12" name="1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470449"/>
              </p:ext>
            </p:extLst>
          </p:nvPr>
        </p:nvGraphicFramePr>
        <p:xfrm>
          <a:off x="5580113" y="2204864"/>
          <a:ext cx="3007478" cy="2376264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799116"/>
                <a:gridCol w="1147345"/>
                <a:gridCol w="1061017"/>
              </a:tblGrid>
              <a:tr h="8233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 smtClean="0">
                          <a:effectLst/>
                        </a:rPr>
                        <a:t>Tamaño (micras)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spc="-100" dirty="0">
                          <a:effectLst/>
                        </a:rPr>
                        <a:t>Constante de flotación </a:t>
                      </a:r>
                      <a:r>
                        <a:rPr lang="es-CO" sz="1200" spc="-100" dirty="0" smtClean="0">
                          <a:effectLst/>
                        </a:rPr>
                        <a:t> rápida (min-1)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spc="-100" dirty="0">
                          <a:effectLst/>
                        </a:rPr>
                        <a:t>Constante de flotación </a:t>
                      </a:r>
                      <a:r>
                        <a:rPr lang="es-CO" sz="1200" spc="-100" dirty="0" smtClean="0">
                          <a:effectLst/>
                        </a:rPr>
                        <a:t>lenta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spc="-100" dirty="0" smtClean="0">
                          <a:effectLst/>
                        </a:rPr>
                        <a:t>(min-1)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82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-</a:t>
                      </a:r>
                      <a:r>
                        <a:rPr lang="es-CO" sz="1200" dirty="0" smtClean="0">
                          <a:effectLst/>
                        </a:rPr>
                        <a:t>125 +75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spc="-100">
                          <a:effectLst/>
                        </a:rPr>
                        <a:t>1.13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spc="-100">
                          <a:effectLst/>
                        </a:rPr>
                        <a:t>0.019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882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 smtClean="0">
                          <a:effectLst/>
                        </a:rPr>
                        <a:t>-75 +44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spc="-100" dirty="0">
                          <a:effectLst/>
                        </a:rPr>
                        <a:t>1.64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spc="-100">
                          <a:effectLst/>
                        </a:rPr>
                        <a:t>0.12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82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 smtClean="0">
                          <a:effectLst/>
                        </a:rPr>
                        <a:t>-44 +38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spc="-100">
                          <a:effectLst/>
                        </a:rPr>
                        <a:t>1.35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spc="-100">
                          <a:effectLst/>
                        </a:rPr>
                        <a:t>0.16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3882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 smtClean="0">
                          <a:effectLst/>
                        </a:rPr>
                        <a:t>-38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spc="-100" dirty="0">
                          <a:effectLst/>
                        </a:rPr>
                        <a:t>1.52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38175" algn="l"/>
                          <a:tab pos="852805" algn="ctr"/>
                        </a:tabLst>
                      </a:pPr>
                      <a:r>
                        <a:rPr lang="es-CO" sz="1200" spc="-100" dirty="0">
                          <a:effectLst/>
                        </a:rPr>
                        <a:t>0.095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434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23</a:t>
              </a: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162685"/>
            <a:ext cx="5973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FLOTACIÓN – Cinética con el Modelo de </a:t>
            </a:r>
            <a:r>
              <a:rPr lang="es-CO" sz="2400" dirty="0" err="1" smtClean="0">
                <a:solidFill>
                  <a:srgbClr val="C00000"/>
                </a:solidFill>
              </a:rPr>
              <a:t>Kelsall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0" name="9 Gráfico"/>
          <p:cNvGraphicFramePr/>
          <p:nvPr>
            <p:extLst>
              <p:ext uri="{D42A27DB-BD31-4B8C-83A1-F6EECF244321}">
                <p14:modId xmlns:p14="http://schemas.microsoft.com/office/powerpoint/2010/main" val="3212239854"/>
              </p:ext>
            </p:extLst>
          </p:nvPr>
        </p:nvGraphicFramePr>
        <p:xfrm>
          <a:off x="323269" y="2132856"/>
          <a:ext cx="2736564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10 Gráfico"/>
          <p:cNvGraphicFramePr/>
          <p:nvPr>
            <p:extLst>
              <p:ext uri="{D42A27DB-BD31-4B8C-83A1-F6EECF244321}">
                <p14:modId xmlns:p14="http://schemas.microsoft.com/office/powerpoint/2010/main" val="2953285765"/>
              </p:ext>
            </p:extLst>
          </p:nvPr>
        </p:nvGraphicFramePr>
        <p:xfrm>
          <a:off x="3275856" y="2132856"/>
          <a:ext cx="2664295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11 Gráfico"/>
          <p:cNvGraphicFramePr/>
          <p:nvPr>
            <p:extLst>
              <p:ext uri="{D42A27DB-BD31-4B8C-83A1-F6EECF244321}">
                <p14:modId xmlns:p14="http://schemas.microsoft.com/office/powerpoint/2010/main" val="2232783231"/>
              </p:ext>
            </p:extLst>
          </p:nvPr>
        </p:nvGraphicFramePr>
        <p:xfrm>
          <a:off x="6012160" y="2132856"/>
          <a:ext cx="2808312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12 Rectángulo"/>
          <p:cNvSpPr/>
          <p:nvPr/>
        </p:nvSpPr>
        <p:spPr>
          <a:xfrm>
            <a:off x="736193" y="4481708"/>
            <a:ext cx="1998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i="1" dirty="0" smtClean="0"/>
              <a:t>Constante de cinética de flotación rápida, </a:t>
            </a:r>
            <a:r>
              <a:rPr lang="es-CO" sz="2000" b="1" i="1" dirty="0" err="1" smtClean="0"/>
              <a:t>K</a:t>
            </a:r>
            <a:r>
              <a:rPr lang="es-CO" sz="2000" b="1" i="1" baseline="-25000" dirty="0" err="1" smtClean="0"/>
              <a:t>f</a:t>
            </a:r>
            <a:r>
              <a:rPr lang="es-CO" sz="1400" i="1" dirty="0" smtClean="0"/>
              <a:t>, de cada tamaño</a:t>
            </a:r>
            <a:endParaRPr lang="es-MX" sz="1400" i="1" dirty="0"/>
          </a:p>
        </p:txBody>
      </p:sp>
      <p:sp>
        <p:nvSpPr>
          <p:cNvPr id="14" name="13 Rectángulo"/>
          <p:cNvSpPr/>
          <p:nvPr/>
        </p:nvSpPr>
        <p:spPr>
          <a:xfrm>
            <a:off x="3814555" y="4481708"/>
            <a:ext cx="1998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i="1" dirty="0" smtClean="0"/>
              <a:t>Constante </a:t>
            </a:r>
            <a:r>
              <a:rPr lang="es-CO" sz="1400" i="1" dirty="0"/>
              <a:t>de cinética de flotación lenta, </a:t>
            </a:r>
            <a:r>
              <a:rPr lang="es-CO" sz="2000" b="1" i="1" dirty="0" err="1"/>
              <a:t>K</a:t>
            </a:r>
            <a:r>
              <a:rPr lang="es-CO" sz="2000" b="1" i="1" baseline="-25000" dirty="0" err="1"/>
              <a:t>s</a:t>
            </a:r>
            <a:r>
              <a:rPr lang="es-CO" sz="1400" i="1" dirty="0"/>
              <a:t>, para cada tamaño</a:t>
            </a:r>
            <a:endParaRPr lang="es-MX" sz="1400" i="1" dirty="0"/>
          </a:p>
        </p:txBody>
      </p:sp>
      <p:sp>
        <p:nvSpPr>
          <p:cNvPr id="15" name="14 Rectángulo"/>
          <p:cNvSpPr/>
          <p:nvPr/>
        </p:nvSpPr>
        <p:spPr>
          <a:xfrm>
            <a:off x="6588224" y="4481708"/>
            <a:ext cx="199867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i="1" dirty="0" smtClean="0"/>
              <a:t>Parámetro </a:t>
            </a:r>
            <a:r>
              <a:rPr lang="es-CO" b="1" i="1" dirty="0"/>
              <a:t>∅</a:t>
            </a:r>
            <a:r>
              <a:rPr lang="es-CO" sz="1400" i="1" dirty="0"/>
              <a:t>, fracción que flota lento, para cada tamaño</a:t>
            </a:r>
            <a:endParaRPr lang="es-MX" sz="1400" i="1" dirty="0"/>
          </a:p>
        </p:txBody>
      </p:sp>
    </p:spTree>
    <p:extLst>
      <p:ext uri="{BB962C8B-B14F-4D97-AF65-F5344CB8AC3E}">
        <p14:creationId xmlns:p14="http://schemas.microsoft.com/office/powerpoint/2010/main" val="29686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24</a:t>
              </a: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426736" y="52154"/>
              <a:ext cx="8630075" cy="6477754"/>
              <a:chOff x="426736" y="52154"/>
              <a:chExt cx="8630075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426736" y="281142"/>
                <a:ext cx="483414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RESULTADOS Y ANÁLISIS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162685"/>
            <a:ext cx="6901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FLOTACIÓN – Cinética: grado de ajuste de los modelos</a:t>
            </a:r>
            <a:endParaRPr lang="es-CO" sz="2400" dirty="0">
              <a:solidFill>
                <a:srgbClr val="C00000"/>
              </a:solidFill>
            </a:endParaRPr>
          </a:p>
        </p:txBody>
      </p:sp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888484"/>
              </p:ext>
            </p:extLst>
          </p:nvPr>
        </p:nvGraphicFramePr>
        <p:xfrm>
          <a:off x="1187624" y="2564904"/>
          <a:ext cx="2812178" cy="2092755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293829"/>
                <a:gridCol w="1518349"/>
              </a:tblGrid>
              <a:tr h="4212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Tamaño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Error máximo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32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-120 +200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0.36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252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-200 +325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0.20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5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-325 +400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0.13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75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-400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0.20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1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429117"/>
              </p:ext>
            </p:extLst>
          </p:nvPr>
        </p:nvGraphicFramePr>
        <p:xfrm>
          <a:off x="5148064" y="2564904"/>
          <a:ext cx="2880320" cy="2088231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295576"/>
                <a:gridCol w="1584744"/>
              </a:tblGrid>
              <a:tr h="4182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Tamaño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Error máximo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705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-120 +200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0.00093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242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-200 +325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6.50E-05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75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-325 +400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>
                          <a:effectLst/>
                        </a:rPr>
                        <a:t>0.0093</a:t>
                      </a:r>
                      <a:endParaRPr lang="es-MX" sz="120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75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-400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CO" sz="1200" dirty="0">
                          <a:effectLst/>
                        </a:rPr>
                        <a:t>0.0004</a:t>
                      </a:r>
                      <a:endParaRPr lang="es-MX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2" name="11 CuadroTexto"/>
          <p:cNvSpPr txBox="1"/>
          <p:nvPr/>
        </p:nvSpPr>
        <p:spPr>
          <a:xfrm>
            <a:off x="1704484" y="1977428"/>
            <a:ext cx="1639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i="1" dirty="0" smtClean="0"/>
              <a:t>Modelo Clásico</a:t>
            </a:r>
            <a:endParaRPr lang="es-MX" i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5768705" y="1978087"/>
            <a:ext cx="1547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i="1" dirty="0" smtClean="0"/>
              <a:t>Modelo </a:t>
            </a:r>
            <a:r>
              <a:rPr lang="es-MX" i="1" dirty="0" err="1" smtClean="0"/>
              <a:t>Kelsall</a:t>
            </a:r>
            <a:endParaRPr lang="es-MX" i="1" dirty="0"/>
          </a:p>
        </p:txBody>
      </p:sp>
    </p:spTree>
    <p:extLst>
      <p:ext uri="{BB962C8B-B14F-4D97-AF65-F5344CB8AC3E}">
        <p14:creationId xmlns:p14="http://schemas.microsoft.com/office/powerpoint/2010/main" val="342736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74969" y="1641659"/>
            <a:ext cx="83529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 smtClean="0"/>
              <a:t>Se </a:t>
            </a:r>
            <a:r>
              <a:rPr lang="es-CO" dirty="0"/>
              <a:t>determinó </a:t>
            </a:r>
            <a:r>
              <a:rPr lang="es-CO" dirty="0" smtClean="0"/>
              <a:t>que </a:t>
            </a:r>
            <a:r>
              <a:rPr lang="es-CO" dirty="0"/>
              <a:t>la mayor remoción de materia orgánica se produjo con partículas con tamaños de 44μm </a:t>
            </a:r>
            <a:r>
              <a:rPr lang="es-CO" dirty="0" smtClean="0"/>
              <a:t>con </a:t>
            </a:r>
            <a:r>
              <a:rPr lang="es-CO" dirty="0"/>
              <a:t>un 86%. </a:t>
            </a:r>
            <a:endParaRPr lang="es-CO" dirty="0" smtClean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 smtClean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 smtClean="0"/>
              <a:t>El </a:t>
            </a:r>
            <a:r>
              <a:rPr lang="es-CO" dirty="0"/>
              <a:t>gasto energético del molino para </a:t>
            </a:r>
            <a:r>
              <a:rPr lang="es-CO" dirty="0" smtClean="0"/>
              <a:t>reducir las </a:t>
            </a:r>
            <a:r>
              <a:rPr lang="es-CO" dirty="0"/>
              <a:t>partículas de un tamaño de 44μm a </a:t>
            </a:r>
            <a:r>
              <a:rPr lang="es-CO" dirty="0" smtClean="0"/>
              <a:t>38μm </a:t>
            </a:r>
            <a:r>
              <a:rPr lang="es-CO" dirty="0"/>
              <a:t>no </a:t>
            </a:r>
            <a:r>
              <a:rPr lang="es-CO" dirty="0" smtClean="0"/>
              <a:t>refleja </a:t>
            </a:r>
            <a:r>
              <a:rPr lang="es-CO" dirty="0"/>
              <a:t>en cuanto a la recuperación de </a:t>
            </a:r>
            <a:r>
              <a:rPr lang="es-CO" dirty="0" smtClean="0"/>
              <a:t>LOI</a:t>
            </a:r>
            <a:endParaRPr lang="es-MX" dirty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 smtClean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 smtClean="0"/>
              <a:t>Los </a:t>
            </a:r>
            <a:r>
              <a:rPr lang="es-CO" dirty="0"/>
              <a:t>tamaños </a:t>
            </a:r>
            <a:r>
              <a:rPr lang="es-CO" dirty="0" smtClean="0"/>
              <a:t>superiores a 38μm </a:t>
            </a:r>
            <a:r>
              <a:rPr lang="es-CO" dirty="0"/>
              <a:t>obtuvieron concentraciones de LOI por debajo del 4% calificando para su uso como aditivos o sustitos en los procesos de producción de cemento y concreto. </a:t>
            </a:r>
            <a:endParaRPr lang="es-CO" dirty="0" smtClean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 smtClean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 smtClean="0"/>
              <a:t>El </a:t>
            </a:r>
            <a:r>
              <a:rPr lang="es-CO" dirty="0"/>
              <a:t>modelo </a:t>
            </a:r>
            <a:r>
              <a:rPr lang="es-CO" dirty="0" err="1"/>
              <a:t>Kelsall</a:t>
            </a:r>
            <a:r>
              <a:rPr lang="es-CO" dirty="0"/>
              <a:t> fue el que mejor se ajustó a los datos obtenidos</a:t>
            </a:r>
            <a:r>
              <a:rPr lang="es-CO" dirty="0" smtClean="0"/>
              <a:t>.</a:t>
            </a:r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/>
              <a:t>Se determinó que los tamaños más finos (menores de 75μm)  flotan más rápido</a:t>
            </a:r>
          </a:p>
          <a:p>
            <a:pPr algn="just">
              <a:buClr>
                <a:srgbClr val="C00000"/>
              </a:buClr>
            </a:pPr>
            <a:endParaRPr lang="es-CO" dirty="0" smtClean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 smtClean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/>
          </a:p>
        </p:txBody>
      </p:sp>
      <p:grpSp>
        <p:nvGrpSpPr>
          <p:cNvPr id="3" name="2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4" name="3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25</a:t>
              </a:r>
            </a:p>
          </p:txBody>
        </p:sp>
        <p:grpSp>
          <p:nvGrpSpPr>
            <p:cNvPr id="5" name="4 Grupo"/>
            <p:cNvGrpSpPr/>
            <p:nvPr/>
          </p:nvGrpSpPr>
          <p:grpSpPr>
            <a:xfrm>
              <a:off x="539552" y="52154"/>
              <a:ext cx="8517259" cy="6477754"/>
              <a:chOff x="539552" y="52154"/>
              <a:chExt cx="8517259" cy="6477754"/>
            </a:xfrm>
          </p:grpSpPr>
          <p:sp>
            <p:nvSpPr>
              <p:cNvPr id="6" name="5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7" name="6 Rectángulo"/>
              <p:cNvSpPr/>
              <p:nvPr/>
            </p:nvSpPr>
            <p:spPr>
              <a:xfrm>
                <a:off x="1259848" y="278949"/>
                <a:ext cx="316791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CONCLUSIONES</a:t>
                </a:r>
                <a:endParaRPr lang="es-CO" sz="3600" dirty="0"/>
              </a:p>
            </p:txBody>
          </p:sp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8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13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4" name="3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26</a:t>
              </a:r>
            </a:p>
          </p:txBody>
        </p:sp>
        <p:grpSp>
          <p:nvGrpSpPr>
            <p:cNvPr id="5" name="4 Grupo"/>
            <p:cNvGrpSpPr/>
            <p:nvPr/>
          </p:nvGrpSpPr>
          <p:grpSpPr>
            <a:xfrm>
              <a:off x="539552" y="52154"/>
              <a:ext cx="8517259" cy="6477754"/>
              <a:chOff x="539552" y="52154"/>
              <a:chExt cx="8517259" cy="6477754"/>
            </a:xfrm>
          </p:grpSpPr>
          <p:sp>
            <p:nvSpPr>
              <p:cNvPr id="6" name="5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7" name="6 Rectángulo"/>
              <p:cNvSpPr/>
              <p:nvPr/>
            </p:nvSpPr>
            <p:spPr>
              <a:xfrm>
                <a:off x="1259848" y="278949"/>
                <a:ext cx="316791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CONCLUSIONES</a:t>
                </a:r>
                <a:endParaRPr lang="es-CO" sz="3600" dirty="0"/>
              </a:p>
            </p:txBody>
          </p:sp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8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0" name="9 Rectángulo"/>
          <p:cNvSpPr/>
          <p:nvPr/>
        </p:nvSpPr>
        <p:spPr>
          <a:xfrm>
            <a:off x="323268" y="1607889"/>
            <a:ext cx="82811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 smtClean="0"/>
              <a:t>El </a:t>
            </a:r>
            <a:r>
              <a:rPr lang="es-CO" dirty="0"/>
              <a:t>modelo de </a:t>
            </a:r>
            <a:r>
              <a:rPr lang="es-CO" dirty="0" err="1"/>
              <a:t>Kelsall</a:t>
            </a:r>
            <a:r>
              <a:rPr lang="es-CO" dirty="0"/>
              <a:t> mostró que la cantidad de materia orgánica que flota bajo una cinética lenta, indicado por el parámetro ∅, es mayor en los tamaños más </a:t>
            </a:r>
            <a:r>
              <a:rPr lang="es-CO" dirty="0" smtClean="0"/>
              <a:t>gruesos</a:t>
            </a:r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 smtClean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 smtClean="0"/>
              <a:t>La </a:t>
            </a:r>
            <a:r>
              <a:rPr lang="es-CO" dirty="0"/>
              <a:t>función de distribución que se obtiene por el ajuste de los resultados experimentales por el modelo de </a:t>
            </a:r>
            <a:r>
              <a:rPr lang="es-CO" i="1" dirty="0"/>
              <a:t>RR</a:t>
            </a:r>
            <a:r>
              <a:rPr lang="es-CO" dirty="0"/>
              <a:t> determinó la fracción en masa de partículas que están por debajo de un tamaño dado.  </a:t>
            </a:r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 smtClean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 smtClean="0"/>
              <a:t>La </a:t>
            </a:r>
            <a:r>
              <a:rPr lang="es-CO" dirty="0"/>
              <a:t>curva de la reducción de tamaño respecto al tiempo no sigue un comportamiento lineal</a:t>
            </a:r>
          </a:p>
          <a:p>
            <a:pPr algn="just">
              <a:buClr>
                <a:srgbClr val="C00000"/>
              </a:buClr>
            </a:pPr>
            <a:endParaRPr lang="es-CO" dirty="0" smtClean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 smtClean="0"/>
              <a:t>El </a:t>
            </a:r>
            <a:r>
              <a:rPr lang="es-CO" dirty="0"/>
              <a:t>método cinético  de segundo orden del proceso de molienda de cenizas de fondo determinó la movilidad del mineral en un tiempo dado, para las mismas condiciones empleadas en esta investigación. </a:t>
            </a:r>
          </a:p>
        </p:txBody>
      </p:sp>
    </p:spTree>
    <p:extLst>
      <p:ext uri="{BB962C8B-B14F-4D97-AF65-F5344CB8AC3E}">
        <p14:creationId xmlns:p14="http://schemas.microsoft.com/office/powerpoint/2010/main" val="360366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5043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27</a:t>
              </a: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539552" y="52154"/>
              <a:ext cx="8517259" cy="6477754"/>
              <a:chOff x="539552" y="52154"/>
              <a:chExt cx="8517259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780775" y="288678"/>
                <a:ext cx="412606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RECOMENDACIONES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Rectángulo"/>
          <p:cNvSpPr/>
          <p:nvPr/>
        </p:nvSpPr>
        <p:spPr>
          <a:xfrm>
            <a:off x="539552" y="1484784"/>
            <a:ext cx="79928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es-CO" smtClean="0"/>
              <a:t>Utilizar bolas </a:t>
            </a:r>
            <a:r>
              <a:rPr lang="es-CO" dirty="0"/>
              <a:t>de </a:t>
            </a:r>
            <a:r>
              <a:rPr lang="es-CO" dirty="0" smtClean="0"/>
              <a:t>acero para </a:t>
            </a:r>
            <a:r>
              <a:rPr lang="es-CO" dirty="0"/>
              <a:t>la molienda de minerales </a:t>
            </a:r>
            <a:r>
              <a:rPr lang="es-CO" dirty="0" smtClean="0"/>
              <a:t>en </a:t>
            </a:r>
            <a:r>
              <a:rPr lang="es-CO" dirty="0"/>
              <a:t>vez de las bolas de cerámica usadas en la </a:t>
            </a:r>
            <a:r>
              <a:rPr lang="es-CO" dirty="0" smtClean="0"/>
              <a:t>investigación.</a:t>
            </a:r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 smtClean="0"/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/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 smtClean="0"/>
              <a:t>Realizar la flotación en operación continua </a:t>
            </a:r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 smtClean="0"/>
          </a:p>
          <a:p>
            <a:pPr marL="285750" lvl="0" indent="-285750" algn="just">
              <a:buClr>
                <a:srgbClr val="C00000"/>
              </a:buClr>
              <a:buFont typeface="Wingdings" pitchFamily="2" charset="2"/>
              <a:buChar char="ü"/>
            </a:pPr>
            <a:endParaRPr lang="es-CO" dirty="0"/>
          </a:p>
          <a:p>
            <a:pPr marL="285750" indent="-285750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 smtClean="0"/>
              <a:t>Realizar </a:t>
            </a:r>
            <a:r>
              <a:rPr lang="es-CO" dirty="0"/>
              <a:t>una segunda etapa de flotación para analizar si es posible retirar el exceso de LOI.</a:t>
            </a:r>
            <a:endParaRPr lang="es-MX" dirty="0"/>
          </a:p>
          <a:p>
            <a:pPr lvl="0" algn="just">
              <a:buClr>
                <a:srgbClr val="C00000"/>
              </a:buClr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3720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o"/>
          <p:cNvGrpSpPr/>
          <p:nvPr/>
        </p:nvGrpSpPr>
        <p:grpSpPr>
          <a:xfrm>
            <a:off x="539552" y="52154"/>
            <a:ext cx="8517259" cy="6477754"/>
            <a:chOff x="539552" y="52154"/>
            <a:chExt cx="8517259" cy="6477754"/>
          </a:xfrm>
        </p:grpSpPr>
        <p:sp>
          <p:nvSpPr>
            <p:cNvPr id="5" name="4 Elipse"/>
            <p:cNvSpPr/>
            <p:nvPr/>
          </p:nvSpPr>
          <p:spPr>
            <a:xfrm>
              <a:off x="539552" y="935009"/>
              <a:ext cx="4608512" cy="4571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6" name="5 Rectángulo"/>
            <p:cNvSpPr/>
            <p:nvPr/>
          </p:nvSpPr>
          <p:spPr>
            <a:xfrm>
              <a:off x="856276" y="288678"/>
              <a:ext cx="397506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CO" sz="3600" b="1" dirty="0" smtClean="0">
                  <a:solidFill>
                    <a:schemeClr val="bg1">
                      <a:lumMod val="50000"/>
                    </a:schemeClr>
                  </a:solidFill>
                </a:rPr>
                <a:t>AGRADECIMIENTOS</a:t>
              </a:r>
              <a:endParaRPr lang="es-CO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7958" y="5292979"/>
              <a:ext cx="896490" cy="1236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7 CuadroTexto"/>
            <p:cNvSpPr txBox="1"/>
            <p:nvPr/>
          </p:nvSpPr>
          <p:spPr>
            <a:xfrm>
              <a:off x="6588224" y="52154"/>
              <a:ext cx="2468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600" i="1" dirty="0" smtClean="0">
                  <a:solidFill>
                    <a:schemeClr val="bg1">
                      <a:lumMod val="50000"/>
                    </a:schemeClr>
                  </a:solidFill>
                </a:rPr>
                <a:t>Mauricio Urrutia Rivas</a:t>
              </a:r>
            </a:p>
            <a:p>
              <a:r>
                <a:rPr lang="es-CO" sz="1600" i="1" dirty="0" smtClean="0">
                  <a:solidFill>
                    <a:schemeClr val="bg1">
                      <a:lumMod val="50000"/>
                    </a:schemeClr>
                  </a:solidFill>
                </a:rPr>
                <a:t>Esteban Gómez Drufovka</a:t>
              </a:r>
              <a:endParaRPr lang="es-CO" sz="160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9" name="8 CuadroTexto"/>
          <p:cNvSpPr txBox="1"/>
          <p:nvPr/>
        </p:nvSpPr>
        <p:spPr>
          <a:xfrm>
            <a:off x="755576" y="1412776"/>
            <a:ext cx="43640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es-CO" dirty="0" smtClean="0"/>
              <a:t>Profesor Juan Manuel Barraza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es-CO" dirty="0" smtClean="0"/>
              <a:t>Grupo de Ciencia y Tecnología del Carbón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7027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1271641" y="1340768"/>
            <a:ext cx="71167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i="1" dirty="0" smtClean="0"/>
              <a:t>El carbón mineral representa uno de los combustibles fósiles más usados en las industrias del Valle del Cauca en las cuales se usa principalmente en procesos de combustión en parrilla móvil </a:t>
            </a:r>
            <a:endParaRPr lang="es-CO" dirty="0" smtClean="0"/>
          </a:p>
        </p:txBody>
      </p:sp>
      <p:grpSp>
        <p:nvGrpSpPr>
          <p:cNvPr id="7" name="6 Grupo"/>
          <p:cNvGrpSpPr/>
          <p:nvPr/>
        </p:nvGrpSpPr>
        <p:grpSpPr>
          <a:xfrm>
            <a:off x="909568" y="2627620"/>
            <a:ext cx="7262832" cy="369332"/>
            <a:chOff x="683568" y="2708920"/>
            <a:chExt cx="7262832" cy="369332"/>
          </a:xfrm>
        </p:grpSpPr>
        <p:sp>
          <p:nvSpPr>
            <p:cNvPr id="8" name="7 CuadroTexto"/>
            <p:cNvSpPr txBox="1"/>
            <p:nvPr/>
          </p:nvSpPr>
          <p:spPr>
            <a:xfrm>
              <a:off x="722310" y="2708920"/>
              <a:ext cx="37233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O" dirty="0" smtClean="0"/>
                <a:t>500,000 ton/año de cenizas de fondo </a:t>
              </a:r>
            </a:p>
          </p:txBody>
        </p:sp>
        <p:cxnSp>
          <p:nvCxnSpPr>
            <p:cNvPr id="11" name="10 Conector recto de flecha"/>
            <p:cNvCxnSpPr>
              <a:stCxn id="8" idx="3"/>
            </p:cNvCxnSpPr>
            <p:nvPr/>
          </p:nvCxnSpPr>
          <p:spPr>
            <a:xfrm>
              <a:off x="4445702" y="2893586"/>
              <a:ext cx="368796" cy="0"/>
            </a:xfrm>
            <a:prstGeom prst="straightConnector1">
              <a:avLst/>
            </a:prstGeom>
            <a:ln w="28575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11 CuadroTexto"/>
            <p:cNvSpPr txBox="1"/>
            <p:nvPr/>
          </p:nvSpPr>
          <p:spPr>
            <a:xfrm>
              <a:off x="4920764" y="2708920"/>
              <a:ext cx="30256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O" dirty="0" smtClean="0"/>
                <a:t>20%  Carbón Inquemado o </a:t>
              </a:r>
              <a:r>
                <a:rPr lang="es-CO" i="1" dirty="0" smtClean="0"/>
                <a:t>LOI</a:t>
              </a:r>
              <a:endParaRPr lang="es-CO" i="1" dirty="0"/>
            </a:p>
          </p:txBody>
        </p:sp>
        <p:sp>
          <p:nvSpPr>
            <p:cNvPr id="13" name="12 Rectángulo"/>
            <p:cNvSpPr/>
            <p:nvPr/>
          </p:nvSpPr>
          <p:spPr>
            <a:xfrm>
              <a:off x="683568" y="2708920"/>
              <a:ext cx="7262832" cy="369332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14" name="13 Flecha abajo"/>
          <p:cNvSpPr/>
          <p:nvPr/>
        </p:nvSpPr>
        <p:spPr>
          <a:xfrm>
            <a:off x="4507450" y="3141652"/>
            <a:ext cx="343711" cy="432048"/>
          </a:xfrm>
          <a:prstGeom prst="down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14 CuadroTexto"/>
          <p:cNvSpPr txBox="1"/>
          <p:nvPr/>
        </p:nvSpPr>
        <p:spPr>
          <a:xfrm>
            <a:off x="3729718" y="3491716"/>
            <a:ext cx="1899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smtClean="0">
                <a:solidFill>
                  <a:srgbClr val="FF0000"/>
                </a:solidFill>
              </a:rPr>
              <a:t>NO APLICACIONES</a:t>
            </a:r>
            <a:endParaRPr lang="es-CO" dirty="0">
              <a:solidFill>
                <a:srgbClr val="FF0000"/>
              </a:solidFill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2483768" y="3779748"/>
            <a:ext cx="4391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smtClean="0"/>
              <a:t>(IMPLICACIONES: ambientales y económicas)</a:t>
            </a:r>
            <a:endParaRPr lang="es-CO" dirty="0"/>
          </a:p>
        </p:txBody>
      </p:sp>
      <p:grpSp>
        <p:nvGrpSpPr>
          <p:cNvPr id="22" name="2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grpSp>
          <p:nvGrpSpPr>
            <p:cNvPr id="18" name="17 Grupo"/>
            <p:cNvGrpSpPr/>
            <p:nvPr/>
          </p:nvGrpSpPr>
          <p:grpSpPr>
            <a:xfrm>
              <a:off x="539552" y="52154"/>
              <a:ext cx="8517259" cy="6477754"/>
              <a:chOff x="539552" y="52154"/>
              <a:chExt cx="8517259" cy="6477754"/>
            </a:xfrm>
          </p:grpSpPr>
          <p:sp>
            <p:nvSpPr>
              <p:cNvPr id="2" name="1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3" name="2 Rectángulo"/>
              <p:cNvSpPr/>
              <p:nvPr/>
            </p:nvSpPr>
            <p:spPr>
              <a:xfrm>
                <a:off x="1228461" y="262388"/>
                <a:ext cx="323069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INTRODUCCIÓN</a:t>
                </a:r>
                <a:endParaRPr lang="es-CO" sz="3600" dirty="0"/>
              </a:p>
            </p:txBody>
          </p:sp>
          <p:pic>
            <p:nvPicPr>
              <p:cNvPr id="4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" name="4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9" name="18 CuadroTexto"/>
            <p:cNvSpPr txBox="1"/>
            <p:nvPr/>
          </p:nvSpPr>
          <p:spPr>
            <a:xfrm>
              <a:off x="323268" y="6345242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  <a:endParaRPr lang="es-CO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21" name="Picture 2" descr="http://www.eawag.ch/forschung/wut/schwerpunkte/gwwechselwirkung/depon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5519" y="4313107"/>
            <a:ext cx="2711532" cy="20354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318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051720" y="3212976"/>
            <a:ext cx="5040560" cy="834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771" y="4365104"/>
            <a:ext cx="896490" cy="1236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2927319" y="2060848"/>
            <a:ext cx="32893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6600" dirty="0" smtClean="0">
                <a:solidFill>
                  <a:schemeClr val="bg1">
                    <a:lumMod val="50000"/>
                  </a:schemeClr>
                </a:solidFill>
              </a:rPr>
              <a:t>GRACIAS</a:t>
            </a:r>
            <a:endParaRPr lang="es-CO" sz="6600" dirty="0"/>
          </a:p>
        </p:txBody>
      </p:sp>
      <p:sp>
        <p:nvSpPr>
          <p:cNvPr id="7" name="6 Rectángulo"/>
          <p:cNvSpPr/>
          <p:nvPr/>
        </p:nvSpPr>
        <p:spPr>
          <a:xfrm>
            <a:off x="2555776" y="3356992"/>
            <a:ext cx="432048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056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encrypted-tbn2.gstatic.com/images?q=tbn:ANd9GcRPTb9jDL6EV87R3yaEpLgcRIPNYW_e_41Jy33WROxBBzRUl7V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822" y="1995660"/>
            <a:ext cx="4120332" cy="3299549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4768620" y="1754162"/>
            <a:ext cx="40752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 smtClean="0"/>
              <a:t>Compuestos </a:t>
            </a:r>
            <a:r>
              <a:rPr lang="es-CO" dirty="0"/>
              <a:t>por </a:t>
            </a:r>
            <a:r>
              <a:rPr lang="es-CO" dirty="0" smtClean="0"/>
              <a:t>óxidos de metales</a:t>
            </a:r>
          </a:p>
          <a:p>
            <a:pPr algn="ctr"/>
            <a:r>
              <a:rPr lang="es-CO" dirty="0" smtClean="0"/>
              <a:t> </a:t>
            </a:r>
            <a:r>
              <a:rPr lang="es-CO" dirty="0"/>
              <a:t>(SiO</a:t>
            </a:r>
            <a:r>
              <a:rPr lang="es-CO" baseline="-25000" dirty="0"/>
              <a:t>2</a:t>
            </a:r>
            <a:r>
              <a:rPr lang="es-CO" dirty="0"/>
              <a:t>, Al</a:t>
            </a:r>
            <a:r>
              <a:rPr lang="es-CO" baseline="-25000" dirty="0"/>
              <a:t>2</a:t>
            </a:r>
            <a:r>
              <a:rPr lang="es-CO" dirty="0"/>
              <a:t>O</a:t>
            </a:r>
            <a:r>
              <a:rPr lang="es-CO" baseline="-25000" dirty="0"/>
              <a:t>3</a:t>
            </a:r>
            <a:r>
              <a:rPr lang="es-CO" dirty="0"/>
              <a:t>, Fe</a:t>
            </a:r>
            <a:r>
              <a:rPr lang="es-CO" baseline="-25000" dirty="0"/>
              <a:t>2</a:t>
            </a:r>
            <a:r>
              <a:rPr lang="es-CO" dirty="0"/>
              <a:t>O</a:t>
            </a:r>
            <a:r>
              <a:rPr lang="es-CO" baseline="-25000" dirty="0"/>
              <a:t>3</a:t>
            </a:r>
            <a:r>
              <a:rPr lang="es-CO" dirty="0"/>
              <a:t>, </a:t>
            </a:r>
            <a:r>
              <a:rPr lang="es-CO" dirty="0" err="1"/>
              <a:t>CaO</a:t>
            </a:r>
            <a:r>
              <a:rPr lang="es-CO" dirty="0"/>
              <a:t>, </a:t>
            </a:r>
            <a:r>
              <a:rPr lang="es-CO" dirty="0" err="1" smtClean="0"/>
              <a:t>MgO</a:t>
            </a:r>
            <a:r>
              <a:rPr lang="es-CO" dirty="0" smtClean="0"/>
              <a:t>)</a:t>
            </a:r>
            <a:endParaRPr lang="es-CO" dirty="0"/>
          </a:p>
        </p:txBody>
      </p:sp>
      <p:sp>
        <p:nvSpPr>
          <p:cNvPr id="9" name="8 CuadroTexto"/>
          <p:cNvSpPr txBox="1"/>
          <p:nvPr/>
        </p:nvSpPr>
        <p:spPr>
          <a:xfrm>
            <a:off x="935190" y="1281338"/>
            <a:ext cx="2927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ctr">
              <a:buClr>
                <a:srgbClr val="C00000"/>
              </a:buClr>
              <a:buFont typeface="Wingdings" pitchFamily="2" charset="2"/>
              <a:buChar char="ü"/>
            </a:pPr>
            <a:r>
              <a:rPr lang="es-CO" dirty="0" smtClean="0"/>
              <a:t>Material Granular amorfo </a:t>
            </a:r>
          </a:p>
          <a:p>
            <a:pPr algn="ctr"/>
            <a:r>
              <a:rPr lang="es-CO" dirty="0" smtClean="0"/>
              <a:t>(1-150mm)</a:t>
            </a:r>
          </a:p>
        </p:txBody>
      </p:sp>
      <p:sp>
        <p:nvSpPr>
          <p:cNvPr id="10" name="9 Flecha abajo"/>
          <p:cNvSpPr/>
          <p:nvPr/>
        </p:nvSpPr>
        <p:spPr>
          <a:xfrm>
            <a:off x="6714585" y="2468485"/>
            <a:ext cx="343711" cy="432048"/>
          </a:xfrm>
          <a:prstGeom prst="down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15" name="14 Grupo"/>
          <p:cNvGrpSpPr/>
          <p:nvPr/>
        </p:nvGrpSpPr>
        <p:grpSpPr>
          <a:xfrm>
            <a:off x="5467686" y="2972541"/>
            <a:ext cx="3008139" cy="647661"/>
            <a:chOff x="5292080" y="3579406"/>
            <a:chExt cx="3008139" cy="647661"/>
          </a:xfrm>
        </p:grpSpPr>
        <p:sp>
          <p:nvSpPr>
            <p:cNvPr id="12" name="11 CuadroTexto"/>
            <p:cNvSpPr txBox="1"/>
            <p:nvPr/>
          </p:nvSpPr>
          <p:spPr>
            <a:xfrm>
              <a:off x="5499348" y="3723422"/>
              <a:ext cx="26005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O" b="1" u="sng" dirty="0" smtClean="0">
                  <a:solidFill>
                    <a:schemeClr val="bg1">
                      <a:lumMod val="50000"/>
                    </a:schemeClr>
                  </a:solidFill>
                </a:rPr>
                <a:t>CAPACIDAD PUZOLÁNICA</a:t>
              </a:r>
              <a:endParaRPr lang="es-CO" b="1" u="sng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13 Elipse"/>
            <p:cNvSpPr/>
            <p:nvPr/>
          </p:nvSpPr>
          <p:spPr>
            <a:xfrm>
              <a:off x="5292080" y="3579406"/>
              <a:ext cx="3008139" cy="647661"/>
            </a:xfrm>
            <a:prstGeom prst="ellips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grpSp>
        <p:nvGrpSpPr>
          <p:cNvPr id="17" name="16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grpSp>
          <p:nvGrpSpPr>
            <p:cNvPr id="2" name="1 Grupo"/>
            <p:cNvGrpSpPr/>
            <p:nvPr/>
          </p:nvGrpSpPr>
          <p:grpSpPr>
            <a:xfrm>
              <a:off x="539552" y="52154"/>
              <a:ext cx="8517259" cy="6477754"/>
              <a:chOff x="539552" y="52154"/>
              <a:chExt cx="8517259" cy="6477754"/>
            </a:xfrm>
          </p:grpSpPr>
          <p:sp>
            <p:nvSpPr>
              <p:cNvPr id="3" name="2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4" name="3 Rectángulo"/>
              <p:cNvSpPr/>
              <p:nvPr/>
            </p:nvSpPr>
            <p:spPr>
              <a:xfrm>
                <a:off x="1228461" y="262388"/>
                <a:ext cx="323069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INTRODUCCIÓN</a:t>
                </a:r>
                <a:endParaRPr lang="es-CO" sz="3600" dirty="0"/>
              </a:p>
            </p:txBody>
          </p:sp>
          <p:pic>
            <p:nvPicPr>
              <p:cNvPr id="5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" name="5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6" name="15 CuadroTexto"/>
            <p:cNvSpPr txBox="1"/>
            <p:nvPr/>
          </p:nvSpPr>
          <p:spPr>
            <a:xfrm>
              <a:off x="323268" y="6345242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3</a:t>
              </a:r>
              <a:endParaRPr lang="es-CO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" name="17 Flecha abajo"/>
          <p:cNvSpPr/>
          <p:nvPr/>
        </p:nvSpPr>
        <p:spPr>
          <a:xfrm>
            <a:off x="6714583" y="3692210"/>
            <a:ext cx="343711" cy="432048"/>
          </a:xfrm>
          <a:prstGeom prst="down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18 CuadroTexto"/>
          <p:cNvSpPr txBox="1"/>
          <p:nvPr/>
        </p:nvSpPr>
        <p:spPr>
          <a:xfrm>
            <a:off x="4992748" y="4139788"/>
            <a:ext cx="3787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smtClean="0"/>
              <a:t>Aplicación en la Industria del Cemento</a:t>
            </a:r>
            <a:endParaRPr lang="es-CO" dirty="0"/>
          </a:p>
        </p:txBody>
      </p:sp>
      <p:cxnSp>
        <p:nvCxnSpPr>
          <p:cNvPr id="21" name="20 Conector recto"/>
          <p:cNvCxnSpPr/>
          <p:nvPr/>
        </p:nvCxnSpPr>
        <p:spPr>
          <a:xfrm>
            <a:off x="5408050" y="4509120"/>
            <a:ext cx="312741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00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grpSp>
          <p:nvGrpSpPr>
            <p:cNvPr id="3" name="2 Grupo"/>
            <p:cNvGrpSpPr/>
            <p:nvPr/>
          </p:nvGrpSpPr>
          <p:grpSpPr>
            <a:xfrm>
              <a:off x="539552" y="52154"/>
              <a:ext cx="8517259" cy="6477754"/>
              <a:chOff x="539552" y="52154"/>
              <a:chExt cx="8517259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1228461" y="262388"/>
                <a:ext cx="323069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INTRODUCCIÓN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" name="3 CuadroTexto"/>
            <p:cNvSpPr txBox="1"/>
            <p:nvPr/>
          </p:nvSpPr>
          <p:spPr>
            <a:xfrm>
              <a:off x="323268" y="6345242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  <a:endParaRPr lang="es-CO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pic>
        <p:nvPicPr>
          <p:cNvPr id="9" name="Marcador de contenido 8" descr="Usos B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268" y="1196752"/>
            <a:ext cx="5512222" cy="3456384"/>
          </a:xfrm>
          <a:prstGeom prst="rect">
            <a:avLst/>
          </a:prstGeom>
        </p:spPr>
      </p:pic>
      <p:sp>
        <p:nvSpPr>
          <p:cNvPr id="10" name="9 CuadroTexto"/>
          <p:cNvSpPr txBox="1"/>
          <p:nvPr/>
        </p:nvSpPr>
        <p:spPr>
          <a:xfrm>
            <a:off x="6048944" y="1196752"/>
            <a:ext cx="2771528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CO" dirty="0" smtClean="0"/>
              <a:t>Requerimientos de Calidad: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es-CO" dirty="0" smtClean="0"/>
              <a:t> </a:t>
            </a:r>
            <a:r>
              <a:rPr lang="es-CO" i="1" dirty="0" smtClean="0"/>
              <a:t>LOI </a:t>
            </a:r>
            <a:r>
              <a:rPr lang="es-CO" dirty="0" smtClean="0"/>
              <a:t>&lt; 6% 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es-CO" dirty="0" smtClean="0"/>
              <a:t>Tamaños &lt; 44</a:t>
            </a:r>
            <a:r>
              <a:rPr lang="es-CO" dirty="0"/>
              <a:t>μm</a:t>
            </a:r>
          </a:p>
        </p:txBody>
      </p:sp>
      <p:pic>
        <p:nvPicPr>
          <p:cNvPr id="11" name="Picture 4" descr="http://www.crusherline.com/uploadfile/201105/17/23531117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6131" y="2708920"/>
            <a:ext cx="1733953" cy="1152128"/>
          </a:xfrm>
          <a:prstGeom prst="rect">
            <a:avLst/>
          </a:prstGeom>
          <a:noFill/>
        </p:spPr>
      </p:pic>
      <p:sp>
        <p:nvSpPr>
          <p:cNvPr id="12" name="11 CuadroTexto"/>
          <p:cNvSpPr txBox="1"/>
          <p:nvPr/>
        </p:nvSpPr>
        <p:spPr>
          <a:xfrm>
            <a:off x="323527" y="5013176"/>
            <a:ext cx="65981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u="sng" dirty="0" smtClean="0"/>
              <a:t>OPERACIONES PARA LA REDUCCIÓN DE LA CONCENTRACIÓN DEL </a:t>
            </a:r>
            <a:r>
              <a:rPr lang="es-CO" i="1" u="sng" dirty="0" smtClean="0"/>
              <a:t>LOI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q"/>
            </a:pPr>
            <a:r>
              <a:rPr lang="es-CO" dirty="0" smtClean="0"/>
              <a:t>Flotación espumante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itchFamily="2" charset="2"/>
              <a:buChar char="q"/>
            </a:pPr>
            <a:r>
              <a:rPr lang="es-CO" dirty="0" smtClean="0"/>
              <a:t>Molienda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1213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/>
          <p:nvPr/>
        </p:nvPicPr>
        <p:blipFill rotWithShape="1">
          <a:blip r:embed="rId2" cstate="print"/>
          <a:srcRect l="35945" t="29246" r="25039" b="20372"/>
          <a:stretch/>
        </p:blipFill>
        <p:spPr bwMode="auto">
          <a:xfrm>
            <a:off x="4275504" y="1988841"/>
            <a:ext cx="4184928" cy="33041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20" name="19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endParaRPr lang="es-CO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539552" y="52154"/>
              <a:ext cx="8517259" cy="6477754"/>
              <a:chOff x="539552" y="52154"/>
              <a:chExt cx="8517259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670713" y="294809"/>
                <a:ext cx="434619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MARCO CONCEPTUAL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827584" y="1392218"/>
            <a:ext cx="1599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MOLIENDA</a:t>
            </a:r>
            <a:endParaRPr lang="es-CO" sz="2400" dirty="0">
              <a:solidFill>
                <a:srgbClr val="C00000"/>
              </a:solidFill>
            </a:endParaRPr>
          </a:p>
        </p:txBody>
      </p:sp>
      <p:pic>
        <p:nvPicPr>
          <p:cNvPr id="10" name="0 Imagen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11" t="18858" r="2885" b="9902"/>
          <a:stretch/>
        </p:blipFill>
        <p:spPr bwMode="auto">
          <a:xfrm>
            <a:off x="784299" y="1988840"/>
            <a:ext cx="3364443" cy="330413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2772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323268" y="52154"/>
            <a:ext cx="8733543" cy="6662420"/>
            <a:chOff x="323268" y="52154"/>
            <a:chExt cx="8733543" cy="6662420"/>
          </a:xfrm>
        </p:grpSpPr>
        <p:sp>
          <p:nvSpPr>
            <p:cNvPr id="3" name="2 CuadroTexto"/>
            <p:cNvSpPr txBox="1"/>
            <p:nvPr/>
          </p:nvSpPr>
          <p:spPr>
            <a:xfrm>
              <a:off x="323268" y="6345242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dirty="0" smtClean="0">
                  <a:solidFill>
                    <a:schemeClr val="bg1">
                      <a:lumMod val="50000"/>
                    </a:schemeClr>
                  </a:solidFill>
                </a:rPr>
                <a:t>6</a:t>
              </a:r>
              <a:endParaRPr lang="es-CO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539552" y="52154"/>
              <a:ext cx="8517259" cy="6477754"/>
              <a:chOff x="539552" y="52154"/>
              <a:chExt cx="8517259" cy="6477754"/>
            </a:xfrm>
          </p:grpSpPr>
          <p:sp>
            <p:nvSpPr>
              <p:cNvPr id="5" name="4 Elipse"/>
              <p:cNvSpPr/>
              <p:nvPr/>
            </p:nvSpPr>
            <p:spPr>
              <a:xfrm>
                <a:off x="539552" y="935009"/>
                <a:ext cx="4608512" cy="4571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6" name="5 Rectángulo"/>
              <p:cNvSpPr/>
              <p:nvPr/>
            </p:nvSpPr>
            <p:spPr>
              <a:xfrm>
                <a:off x="670713" y="294809"/>
                <a:ext cx="434619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CO" sz="3600" b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MARCO CONCEPTUAL</a:t>
                </a:r>
                <a:endParaRPr lang="es-CO" sz="3600" dirty="0"/>
              </a:p>
            </p:txBody>
          </p:sp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7958" y="5292979"/>
                <a:ext cx="896490" cy="12369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" name="7 CuadroTexto"/>
              <p:cNvSpPr txBox="1"/>
              <p:nvPr/>
            </p:nvSpPr>
            <p:spPr>
              <a:xfrm>
                <a:off x="6588224" y="52154"/>
                <a:ext cx="246858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Mauricio Urrutia Rivas</a:t>
                </a:r>
              </a:p>
              <a:p>
                <a:r>
                  <a:rPr lang="es-CO" sz="1600" i="1" dirty="0" smtClean="0">
                    <a:solidFill>
                      <a:schemeClr val="bg1">
                        <a:lumMod val="50000"/>
                      </a:schemeClr>
                    </a:solidFill>
                  </a:rPr>
                  <a:t>Esteban Gómez Drufovka</a:t>
                </a:r>
                <a:endParaRPr lang="es-CO" sz="1600" i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9" name="8 CuadroTexto"/>
          <p:cNvSpPr txBox="1"/>
          <p:nvPr/>
        </p:nvSpPr>
        <p:spPr>
          <a:xfrm>
            <a:off x="950994" y="1973424"/>
            <a:ext cx="2452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dirty="0" smtClean="0"/>
              <a:t>CINÉTICA DE MOLIENDA</a:t>
            </a:r>
            <a:endParaRPr lang="es-CO" dirty="0"/>
          </a:p>
        </p:txBody>
      </p:sp>
      <p:grpSp>
        <p:nvGrpSpPr>
          <p:cNvPr id="21" name="20 Grupo"/>
          <p:cNvGrpSpPr/>
          <p:nvPr/>
        </p:nvGrpSpPr>
        <p:grpSpPr>
          <a:xfrm>
            <a:off x="1162814" y="2883080"/>
            <a:ext cx="2029081" cy="449419"/>
            <a:chOff x="3436222" y="1571385"/>
            <a:chExt cx="2029081" cy="449419"/>
          </a:xfrm>
        </p:grpSpPr>
        <p:sp>
          <p:nvSpPr>
            <p:cNvPr id="10" name="9 Elipse"/>
            <p:cNvSpPr/>
            <p:nvPr/>
          </p:nvSpPr>
          <p:spPr>
            <a:xfrm>
              <a:off x="3436222" y="1571385"/>
              <a:ext cx="2029081" cy="449419"/>
            </a:xfrm>
            <a:prstGeom prst="ellips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10 Rectángulo"/>
                <p:cNvSpPr/>
                <p:nvPr/>
              </p:nvSpPr>
              <p:spPr>
                <a:xfrm>
                  <a:off x="3696966" y="1589276"/>
                  <a:ext cx="1507592" cy="43152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CO" i="1">
                            <a:latin typeface="Cambria Math"/>
                          </a:rPr>
                          <m:t>𝑄</m:t>
                        </m:r>
                        <m:r>
                          <a:rPr lang="es-CO" i="1">
                            <a:latin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es-CO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s-CO" i="1">
                                <a:latin typeface="Cambria Math"/>
                              </a:rPr>
                              <m:t>𝑄</m:t>
                            </m:r>
                          </m:e>
                          <m:sub>
                            <m:r>
                              <a:rPr lang="es-CO" i="1">
                                <a:latin typeface="Cambria Math"/>
                              </a:rPr>
                              <m:t>0</m:t>
                            </m:r>
                          </m:sub>
                        </m:sSub>
                        <m:sSup>
                          <m:sSupPr>
                            <m:ctrlPr>
                              <a:rPr lang="es-CO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s-CO" i="1"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sSup>
                              <m:sSupPr>
                                <m:ctrlPr>
                                  <a:rPr lang="es-CO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s-CO" i="1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s-CO" i="1">
                                    <a:latin typeface="Cambria Math"/>
                                  </a:rPr>
                                  <m:t>𝐾𝑡</m:t>
                                </m:r>
                              </m:e>
                              <m:sup>
                                <m:r>
                                  <a:rPr lang="es-CO" i="1">
                                    <a:latin typeface="Cambria Math"/>
                                  </a:rPr>
                                  <m:t>𝑚</m:t>
                                </m:r>
                              </m:sup>
                            </m:sSup>
                          </m:sup>
                        </m:sSup>
                      </m:oMath>
                    </m:oMathPara>
                  </a14:m>
                  <a:endParaRPr lang="es-CO" dirty="0"/>
                </a:p>
              </p:txBody>
            </p:sp>
          </mc:Choice>
          <mc:Fallback xmlns="">
            <p:sp>
              <p:nvSpPr>
                <p:cNvPr id="11" name="10 Rectángulo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96966" y="1589276"/>
                  <a:ext cx="1507592" cy="431528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405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" name="11 CuadroTexto"/>
          <p:cNvSpPr txBox="1"/>
          <p:nvPr/>
        </p:nvSpPr>
        <p:spPr>
          <a:xfrm>
            <a:off x="5056098" y="1834924"/>
            <a:ext cx="2817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FUNCIÓN DE DISTRIBUCIÓN </a:t>
            </a:r>
            <a:r>
              <a:rPr lang="es-CO" dirty="0" err="1" smtClean="0"/>
              <a:t>Rosin-Rammler</a:t>
            </a:r>
            <a:r>
              <a:rPr lang="es-CO" dirty="0" smtClean="0"/>
              <a:t> (</a:t>
            </a:r>
            <a:r>
              <a:rPr lang="es-CO" i="1" dirty="0" smtClean="0"/>
              <a:t>RR</a:t>
            </a:r>
            <a:r>
              <a:rPr lang="es-CO" dirty="0" smtClean="0"/>
              <a:t>)</a:t>
            </a:r>
            <a:endParaRPr lang="es-CO" dirty="0"/>
          </a:p>
        </p:txBody>
      </p:sp>
      <p:grpSp>
        <p:nvGrpSpPr>
          <p:cNvPr id="13" name="12 Grupo"/>
          <p:cNvGrpSpPr/>
          <p:nvPr/>
        </p:nvGrpSpPr>
        <p:grpSpPr>
          <a:xfrm>
            <a:off x="4499003" y="2542238"/>
            <a:ext cx="3888432" cy="1084684"/>
            <a:chOff x="3563888" y="5445224"/>
            <a:chExt cx="3888432" cy="1084684"/>
          </a:xfrm>
        </p:grpSpPr>
        <p:sp>
          <p:nvSpPr>
            <p:cNvPr id="14" name="13 Elipse"/>
            <p:cNvSpPr/>
            <p:nvPr/>
          </p:nvSpPr>
          <p:spPr>
            <a:xfrm>
              <a:off x="3563888" y="5445224"/>
              <a:ext cx="3888432" cy="1084684"/>
            </a:xfrm>
            <a:prstGeom prst="ellips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14 Rectángulo"/>
                <p:cNvSpPr/>
                <p:nvPr/>
              </p:nvSpPr>
              <p:spPr>
                <a:xfrm>
                  <a:off x="3671421" y="5639328"/>
                  <a:ext cx="3448701" cy="74289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CO" i="1">
                            <a:latin typeface="Cambria Math"/>
                          </a:rPr>
                          <m:t>𝐹</m:t>
                        </m:r>
                        <m:d>
                          <m:dPr>
                            <m:ctrlPr>
                              <a:rPr lang="es-CO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s-CO" i="1">
                                <a:latin typeface="Cambria Math"/>
                              </a:rPr>
                              <m:t>𝑥</m:t>
                            </m:r>
                          </m:e>
                        </m:d>
                        <m:r>
                          <a:rPr lang="es-CO" i="1">
                            <a:latin typeface="Cambria Math"/>
                          </a:rPr>
                          <m:t>=100−</m:t>
                        </m:r>
                        <m:func>
                          <m:funcPr>
                            <m:ctrlPr>
                              <a:rPr lang="es-CO" i="1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a:rPr lang="es-CO">
                                <a:latin typeface="Cambria Math"/>
                              </a:rPr>
                              <m:t>100</m:t>
                            </m:r>
                            <m:r>
                              <m:rPr>
                                <m:sty m:val="p"/>
                              </m:rPr>
                              <a:rPr lang="es-CO">
                                <a:latin typeface="Cambria Math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s-CO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s-CO" i="1">
                                    <a:latin typeface="Cambria Math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s-CO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s-CO" i="1"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s-CO" i="1">
                                                <a:latin typeface="Cambria Math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s-CO" i="1">
                                                <a:latin typeface="Cambria Math"/>
                                              </a:rPr>
                                              <m:t>𝑥</m:t>
                                            </m:r>
                                          </m:num>
                                          <m:den>
                                            <m:sSub>
                                              <m:sSubPr>
                                                <m:ctrlPr>
                                                  <a:rPr lang="es-CO" i="1">
                                                    <a:latin typeface="Cambria Math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s-CO" i="1">
                                                    <a:latin typeface="Cambria Math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s-CO" i="1">
                                                    <a:latin typeface="Cambria Math"/>
                                                  </a:rPr>
                                                  <m:t>𝑟</m:t>
                                                </m:r>
                                              </m:sub>
                                            </m:sSub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s-CO" i="1">
                                        <a:latin typeface="Cambria Math"/>
                                      </a:rPr>
                                      <m:t>𝑚</m:t>
                                    </m:r>
                                  </m:sup>
                                </m:sSup>
                              </m:e>
                            </m:d>
                          </m:e>
                        </m:func>
                      </m:oMath>
                    </m:oMathPara>
                  </a14:m>
                  <a:endParaRPr lang="es-CO" dirty="0"/>
                </a:p>
              </p:txBody>
            </p:sp>
          </mc:Choice>
          <mc:Fallback xmlns="">
            <p:sp>
              <p:nvSpPr>
                <p:cNvPr id="18" name="17 Rectángulo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71421" y="5639328"/>
                  <a:ext cx="3448701" cy="742896"/>
                </a:xfrm>
                <a:prstGeom prst="rect">
                  <a:avLst/>
                </a:prstGeom>
                <a:blipFill rotWithShape="1">
                  <a:blip r:embed="rId6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15 CuadroTexto"/>
              <p:cNvSpPr txBox="1"/>
              <p:nvPr/>
            </p:nvSpPr>
            <p:spPr>
              <a:xfrm>
                <a:off x="4199405" y="3905761"/>
                <a:ext cx="426296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s-CO" sz="1600" i="1">
                        <a:latin typeface="Cambria Math"/>
                      </a:rPr>
                      <m:t>𝐹</m:t>
                    </m:r>
                    <m:d>
                      <m:dPr>
                        <m:ctrlPr>
                          <a:rPr lang="es-CO" sz="1600" i="1">
                            <a:latin typeface="Cambria Math"/>
                          </a:rPr>
                        </m:ctrlPr>
                      </m:dPr>
                      <m:e>
                        <m:r>
                          <a:rPr lang="es-CO" sz="1600" i="1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es-CO" sz="1600" dirty="0" smtClean="0"/>
                  <a:t>:</a:t>
                </a:r>
                <a:r>
                  <a:rPr lang="es-CO" sz="1600" dirty="0"/>
                  <a:t> </a:t>
                </a:r>
                <a:r>
                  <a:rPr lang="es-CO" sz="1600" dirty="0" smtClean="0"/>
                  <a:t>porcentaje </a:t>
                </a:r>
                <a:r>
                  <a:rPr lang="es-CO" sz="1600" dirty="0"/>
                  <a:t>acumulada pasante </a:t>
                </a:r>
                <a:r>
                  <a:rPr lang="es-CO" sz="1600" dirty="0" smtClean="0"/>
                  <a:t>en micras</a:t>
                </a:r>
              </a:p>
              <a:p>
                <a14:m>
                  <m:oMath xmlns:m="http://schemas.openxmlformats.org/officeDocument/2006/math">
                    <m:r>
                      <a:rPr lang="es-CO" sz="1600" i="1">
                        <a:latin typeface="Cambria Math"/>
                      </a:rPr>
                      <m:t>𝑥</m:t>
                    </m:r>
                  </m:oMath>
                </a14:m>
                <a:r>
                  <a:rPr lang="es-CO" sz="1600" dirty="0" smtClean="0"/>
                  <a:t>:</a:t>
                </a:r>
                <a:r>
                  <a:rPr lang="es-CO" sz="1600" dirty="0"/>
                  <a:t> </a:t>
                </a:r>
                <a:r>
                  <a:rPr lang="es-CO" sz="1600" dirty="0" smtClean="0"/>
                  <a:t>tamaño </a:t>
                </a:r>
                <a:r>
                  <a:rPr lang="es-CO" sz="1600" dirty="0"/>
                  <a:t>de partícula en </a:t>
                </a:r>
                <a:r>
                  <a:rPr lang="es-CO" sz="1600" dirty="0" smtClean="0"/>
                  <a:t>micras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s-CO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s-CO" sz="1600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s-CO" sz="1600" i="1">
                            <a:latin typeface="Cambria Math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es-CO" sz="1600" dirty="0" smtClean="0"/>
                  <a:t>:</a:t>
                </a:r>
                <a:r>
                  <a:rPr lang="es-CO" sz="1600" dirty="0"/>
                  <a:t> </a:t>
                </a:r>
                <a:r>
                  <a:rPr lang="es-CO" sz="1600" dirty="0" smtClean="0"/>
                  <a:t>módulo </a:t>
                </a:r>
                <a:r>
                  <a:rPr lang="es-CO" sz="1600" dirty="0"/>
                  <a:t>de tamaño</a:t>
                </a:r>
                <a:endParaRPr lang="es-CO" sz="1600" i="1" dirty="0" smtClean="0"/>
              </a:p>
              <a:p>
                <a14:m>
                  <m:oMath xmlns:m="http://schemas.openxmlformats.org/officeDocument/2006/math">
                    <m:r>
                      <a:rPr lang="es-CO" sz="1600" i="1">
                        <a:latin typeface="Cambria Math"/>
                      </a:rPr>
                      <m:t>𝑚</m:t>
                    </m:r>
                  </m:oMath>
                </a14:m>
                <a:r>
                  <a:rPr lang="es-CO" sz="1600" dirty="0" smtClean="0"/>
                  <a:t>:</a:t>
                </a:r>
                <a:r>
                  <a:rPr lang="es-CO" sz="1600" dirty="0"/>
                  <a:t> </a:t>
                </a:r>
                <a:r>
                  <a:rPr lang="es-CO" sz="1600" dirty="0" smtClean="0"/>
                  <a:t>módulo </a:t>
                </a:r>
                <a:r>
                  <a:rPr lang="es-CO" sz="1600" dirty="0"/>
                  <a:t>de distribución. </a:t>
                </a:r>
              </a:p>
              <a:p>
                <a:endParaRPr lang="es-CO" sz="1600" dirty="0"/>
              </a:p>
            </p:txBody>
          </p:sp>
        </mc:Choice>
        <mc:Fallback xmlns="">
          <p:sp>
            <p:nvSpPr>
              <p:cNvPr id="16" name="15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9405" y="3905761"/>
                <a:ext cx="4262961" cy="1323439"/>
              </a:xfrm>
              <a:prstGeom prst="rect">
                <a:avLst/>
              </a:prstGeom>
              <a:blipFill rotWithShape="1">
                <a:blip r:embed="rId7"/>
                <a:stretch>
                  <a:fillRect t="-1382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16 Rectángulo"/>
              <p:cNvSpPr/>
              <p:nvPr/>
            </p:nvSpPr>
            <p:spPr>
              <a:xfrm>
                <a:off x="575975" y="3910870"/>
                <a:ext cx="3202759" cy="884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s-CO" sz="1600" i="1" smtClean="0">
                        <a:latin typeface="Cambria Math"/>
                      </a:rPr>
                      <m:t>𝑄</m:t>
                    </m:r>
                  </m:oMath>
                </a14:m>
                <a:r>
                  <a:rPr lang="es-CO" sz="1600" dirty="0" smtClean="0"/>
                  <a:t>: fracción </a:t>
                </a:r>
                <a:r>
                  <a:rPr lang="es-CO" sz="1600" dirty="0"/>
                  <a:t>retenida en el tamiz </a:t>
                </a:r>
                <a14:m>
                  <m:oMath xmlns:m="http://schemas.openxmlformats.org/officeDocument/2006/math">
                    <m:r>
                      <a:rPr lang="es-CO" sz="1600" i="1">
                        <a:latin typeface="Cambria Math"/>
                      </a:rPr>
                      <m:t>𝑥</m:t>
                    </m:r>
                  </m:oMath>
                </a14:m>
                <a:endParaRPr lang="es-CO" sz="1600" i="1" dirty="0" smtClean="0"/>
              </a:p>
              <a:p>
                <a14:m>
                  <m:oMath xmlns:m="http://schemas.openxmlformats.org/officeDocument/2006/math">
                    <m:r>
                      <a:rPr lang="es-CO" sz="1600" i="1">
                        <a:latin typeface="Cambria Math"/>
                      </a:rPr>
                      <m:t>𝑡</m:t>
                    </m:r>
                  </m:oMath>
                </a14:m>
                <a:r>
                  <a:rPr lang="es-CO" sz="1600" dirty="0" smtClean="0"/>
                  <a:t>: es el tiempo</a:t>
                </a:r>
                <a:endParaRPr lang="es-CO" sz="1600" i="1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s-CO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s-CO" sz="1600" i="1">
                            <a:latin typeface="Cambria Math"/>
                          </a:rPr>
                          <m:t>𝑄</m:t>
                        </m:r>
                      </m:e>
                      <m:sub>
                        <m:r>
                          <a:rPr lang="es-CO" sz="1600" i="1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s-CO" sz="1600" dirty="0" smtClean="0"/>
                  <a:t>:</a:t>
                </a:r>
                <a:r>
                  <a:rPr lang="es-CO" sz="1600" dirty="0"/>
                  <a:t> antes del inicio de la molienda.</a:t>
                </a:r>
              </a:p>
            </p:txBody>
          </p:sp>
        </mc:Choice>
        <mc:Fallback xmlns="">
          <p:sp>
            <p:nvSpPr>
              <p:cNvPr id="17" name="1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975" y="3910870"/>
                <a:ext cx="3202759" cy="884601"/>
              </a:xfrm>
              <a:prstGeom prst="rect">
                <a:avLst/>
              </a:prstGeom>
              <a:blipFill rotWithShape="1">
                <a:blip r:embed="rId8"/>
                <a:stretch>
                  <a:fillRect t="-2069" b="-2759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21 CuadroTexto"/>
          <p:cNvSpPr txBox="1"/>
          <p:nvPr/>
        </p:nvSpPr>
        <p:spPr>
          <a:xfrm>
            <a:off x="827584" y="1392218"/>
            <a:ext cx="1599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MOLIENDA</a:t>
            </a:r>
            <a:endParaRPr lang="es-CO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05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539552" y="52154"/>
            <a:ext cx="8517259" cy="6477754"/>
            <a:chOff x="539552" y="52154"/>
            <a:chExt cx="8517259" cy="6477754"/>
          </a:xfrm>
        </p:grpSpPr>
        <p:sp>
          <p:nvSpPr>
            <p:cNvPr id="3" name="2 Elipse"/>
            <p:cNvSpPr/>
            <p:nvPr/>
          </p:nvSpPr>
          <p:spPr>
            <a:xfrm>
              <a:off x="539552" y="935009"/>
              <a:ext cx="4608512" cy="4571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" name="3 Rectángulo"/>
            <p:cNvSpPr/>
            <p:nvPr/>
          </p:nvSpPr>
          <p:spPr>
            <a:xfrm>
              <a:off x="670713" y="294809"/>
              <a:ext cx="434619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CO" sz="3600" b="1" dirty="0" smtClean="0">
                  <a:solidFill>
                    <a:schemeClr val="bg1">
                      <a:lumMod val="50000"/>
                    </a:schemeClr>
                  </a:solidFill>
                </a:rPr>
                <a:t>MARCO CONCEPTUAL</a:t>
              </a:r>
              <a:endParaRPr lang="es-CO" sz="3600" dirty="0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7958" y="5292979"/>
              <a:ext cx="896490" cy="1236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5 CuadroTexto"/>
            <p:cNvSpPr txBox="1"/>
            <p:nvPr/>
          </p:nvSpPr>
          <p:spPr>
            <a:xfrm>
              <a:off x="6588224" y="52154"/>
              <a:ext cx="2468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600" i="1" dirty="0" smtClean="0">
                  <a:solidFill>
                    <a:schemeClr val="bg1">
                      <a:lumMod val="50000"/>
                    </a:schemeClr>
                  </a:solidFill>
                </a:rPr>
                <a:t>Mauricio Urrutia Rivas</a:t>
              </a:r>
            </a:p>
            <a:p>
              <a:r>
                <a:rPr lang="es-CO" sz="1600" i="1" dirty="0" smtClean="0">
                  <a:solidFill>
                    <a:schemeClr val="bg1">
                      <a:lumMod val="50000"/>
                    </a:schemeClr>
                  </a:solidFill>
                </a:rPr>
                <a:t>Esteban Gómez Drufovka</a:t>
              </a:r>
              <a:endParaRPr lang="es-CO" sz="160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10 Grupo"/>
          <p:cNvGrpSpPr/>
          <p:nvPr/>
        </p:nvGrpSpPr>
        <p:grpSpPr>
          <a:xfrm>
            <a:off x="3383360" y="1870946"/>
            <a:ext cx="5760640" cy="3267614"/>
            <a:chOff x="539552" y="1762943"/>
            <a:chExt cx="5760640" cy="3267614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1916832"/>
              <a:ext cx="2736304" cy="3113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6 CuadroTexto"/>
            <p:cNvSpPr txBox="1"/>
            <p:nvPr/>
          </p:nvSpPr>
          <p:spPr>
            <a:xfrm>
              <a:off x="1763688" y="1762943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/>
                <a:t>Aire</a:t>
              </a:r>
              <a:endParaRPr lang="es-CO" sz="1400" dirty="0"/>
            </a:p>
          </p:txBody>
        </p:sp>
        <p:sp>
          <p:nvSpPr>
            <p:cNvPr id="8" name="7 CuadroTexto"/>
            <p:cNvSpPr txBox="1"/>
            <p:nvPr/>
          </p:nvSpPr>
          <p:spPr>
            <a:xfrm>
              <a:off x="539552" y="1929120"/>
              <a:ext cx="10152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/>
                <a:t>Suspensión de cenizas molidas </a:t>
              </a:r>
              <a:endParaRPr lang="es-CO" sz="1400" dirty="0"/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3948138" y="2804369"/>
              <a:ext cx="23520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O" sz="1400" dirty="0" smtClean="0"/>
                <a:t>Espuma + carbón enriquecido</a:t>
              </a:r>
              <a:endParaRPr lang="es-CO" sz="1400" dirty="0"/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3648679" y="4509120"/>
              <a:ext cx="14993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O" sz="1400" dirty="0" smtClean="0"/>
                <a:t>Solución + cenizas</a:t>
              </a:r>
              <a:endParaRPr lang="es-CO" sz="1400" dirty="0"/>
            </a:p>
          </p:txBody>
        </p:sp>
      </p:grpSp>
      <p:pic>
        <p:nvPicPr>
          <p:cNvPr id="13" name="I 1" descr="DSC09362.JPG"/>
          <p:cNvPicPr/>
          <p:nvPr/>
        </p:nvPicPr>
        <p:blipFill>
          <a:blip r:embed="rId4" cstate="print"/>
          <a:stretch>
            <a:fillRect/>
          </a:stretch>
        </p:blipFill>
        <p:spPr>
          <a:xfrm rot="5400000">
            <a:off x="189000" y="2051704"/>
            <a:ext cx="3113728" cy="3059983"/>
          </a:xfrm>
          <a:prstGeom prst="rect">
            <a:avLst/>
          </a:prstGeom>
        </p:spPr>
      </p:pic>
      <p:sp>
        <p:nvSpPr>
          <p:cNvPr id="17" name="16 CuadroTexto"/>
          <p:cNvSpPr txBox="1"/>
          <p:nvPr/>
        </p:nvSpPr>
        <p:spPr>
          <a:xfrm>
            <a:off x="827584" y="1392218"/>
            <a:ext cx="1617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FLOTACIÓN</a:t>
            </a:r>
            <a:endParaRPr lang="es-CO" sz="2400" dirty="0">
              <a:solidFill>
                <a:srgbClr val="C00000"/>
              </a:solidFill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323268" y="634524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s-CO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63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539552" y="52154"/>
            <a:ext cx="8517259" cy="6477754"/>
            <a:chOff x="539552" y="52154"/>
            <a:chExt cx="8517259" cy="6477754"/>
          </a:xfrm>
        </p:grpSpPr>
        <p:sp>
          <p:nvSpPr>
            <p:cNvPr id="3" name="2 Elipse"/>
            <p:cNvSpPr/>
            <p:nvPr/>
          </p:nvSpPr>
          <p:spPr>
            <a:xfrm>
              <a:off x="539552" y="935009"/>
              <a:ext cx="4608512" cy="4571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" name="3 Rectángulo"/>
            <p:cNvSpPr/>
            <p:nvPr/>
          </p:nvSpPr>
          <p:spPr>
            <a:xfrm>
              <a:off x="670713" y="294809"/>
              <a:ext cx="434619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CO" sz="3600" b="1" dirty="0" smtClean="0">
                  <a:solidFill>
                    <a:schemeClr val="bg1">
                      <a:lumMod val="50000"/>
                    </a:schemeClr>
                  </a:solidFill>
                </a:rPr>
                <a:t>MARCO CONCEPTUAL</a:t>
              </a:r>
              <a:endParaRPr lang="es-CO" sz="3600" dirty="0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7958" y="5292979"/>
              <a:ext cx="896490" cy="12369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5 CuadroTexto"/>
            <p:cNvSpPr txBox="1"/>
            <p:nvPr/>
          </p:nvSpPr>
          <p:spPr>
            <a:xfrm>
              <a:off x="6588224" y="52154"/>
              <a:ext cx="2468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600" i="1" dirty="0" smtClean="0">
                  <a:solidFill>
                    <a:schemeClr val="bg1">
                      <a:lumMod val="50000"/>
                    </a:schemeClr>
                  </a:solidFill>
                </a:rPr>
                <a:t>Mauricio Urrutia Rivas</a:t>
              </a:r>
            </a:p>
            <a:p>
              <a:r>
                <a:rPr lang="es-CO" sz="1600" i="1" dirty="0" smtClean="0">
                  <a:solidFill>
                    <a:schemeClr val="bg1">
                      <a:lumMod val="50000"/>
                    </a:schemeClr>
                  </a:solidFill>
                </a:rPr>
                <a:t>Esteban Gómez Drufovka</a:t>
              </a:r>
              <a:endParaRPr lang="es-CO" sz="1600" i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" name="6 CuadroTexto"/>
          <p:cNvSpPr txBox="1"/>
          <p:nvPr/>
        </p:nvSpPr>
        <p:spPr>
          <a:xfrm>
            <a:off x="827584" y="1392218"/>
            <a:ext cx="1617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FLOTACIÓN</a:t>
            </a:r>
            <a:endParaRPr lang="es-CO" sz="2400" dirty="0">
              <a:solidFill>
                <a:srgbClr val="C000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323268" y="634524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schemeClr val="bg1">
                    <a:lumMod val="50000"/>
                  </a:schemeClr>
                </a:solidFill>
              </a:rPr>
              <a:t>8</a:t>
            </a:r>
            <a:endParaRPr lang="es-CO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9" name="8 Grupo"/>
          <p:cNvGrpSpPr/>
          <p:nvPr/>
        </p:nvGrpSpPr>
        <p:grpSpPr>
          <a:xfrm>
            <a:off x="830867" y="1916831"/>
            <a:ext cx="2466829" cy="1586966"/>
            <a:chOff x="937335" y="4850527"/>
            <a:chExt cx="2466829" cy="1586966"/>
          </a:xfrm>
        </p:grpSpPr>
        <p:sp>
          <p:nvSpPr>
            <p:cNvPr id="10" name="9 CuadroTexto"/>
            <p:cNvSpPr txBox="1"/>
            <p:nvPr/>
          </p:nvSpPr>
          <p:spPr>
            <a:xfrm>
              <a:off x="937335" y="4850527"/>
              <a:ext cx="24668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CO" dirty="0" smtClean="0"/>
                <a:t>CINÉTICA DE FLOTACIÓN</a:t>
              </a:r>
            </a:p>
            <a:p>
              <a:pPr algn="ctr"/>
              <a:r>
                <a:rPr lang="es-CO" dirty="0" smtClean="0"/>
                <a:t>MODELO CLASICO</a:t>
              </a:r>
              <a:endParaRPr lang="es-CO" dirty="0"/>
            </a:p>
          </p:txBody>
        </p:sp>
        <p:grpSp>
          <p:nvGrpSpPr>
            <p:cNvPr id="11" name="10 Grupo"/>
            <p:cNvGrpSpPr/>
            <p:nvPr/>
          </p:nvGrpSpPr>
          <p:grpSpPr>
            <a:xfrm>
              <a:off x="1130695" y="5988074"/>
              <a:ext cx="2029081" cy="449419"/>
              <a:chOff x="2962307" y="6105427"/>
              <a:chExt cx="2029081" cy="449419"/>
            </a:xfrm>
          </p:grpSpPr>
          <p:sp>
            <p:nvSpPr>
              <p:cNvPr id="12" name="11 CuadroTexto"/>
              <p:cNvSpPr txBox="1"/>
              <p:nvPr/>
            </p:nvSpPr>
            <p:spPr>
              <a:xfrm>
                <a:off x="3206573" y="6165254"/>
                <a:ext cx="15405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CO" dirty="0" smtClean="0"/>
                  <a:t>𝑅=1−exp(−𝑘𝑡) </a:t>
                </a:r>
              </a:p>
            </p:txBody>
          </p:sp>
          <p:sp>
            <p:nvSpPr>
              <p:cNvPr id="13" name="12 Elipse"/>
              <p:cNvSpPr/>
              <p:nvPr/>
            </p:nvSpPr>
            <p:spPr>
              <a:xfrm>
                <a:off x="2962307" y="6105427"/>
                <a:ext cx="2029081" cy="449419"/>
              </a:xfrm>
              <a:prstGeom prst="ellipse">
                <a:avLst/>
              </a:prstGeom>
              <a:no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13 Rectángulo"/>
              <p:cNvSpPr/>
              <p:nvPr/>
            </p:nvSpPr>
            <p:spPr>
              <a:xfrm>
                <a:off x="783122" y="3852733"/>
                <a:ext cx="2511289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CO" sz="1600" dirty="0" smtClean="0"/>
                  <a:t>𝑅: recuperación acumulada</a:t>
                </a:r>
              </a:p>
              <a:p>
                <a14:m>
                  <m:oMath xmlns:m="http://schemas.openxmlformats.org/officeDocument/2006/math">
                    <m:r>
                      <a:rPr lang="es-CO" sz="1600" i="1">
                        <a:latin typeface="Cambria Math"/>
                      </a:rPr>
                      <m:t>𝑡</m:t>
                    </m:r>
                  </m:oMath>
                </a14:m>
                <a:r>
                  <a:rPr lang="es-CO" sz="1600" dirty="0"/>
                  <a:t>: es el tiempo</a:t>
                </a:r>
                <a:endParaRPr lang="es-CO" sz="1600" i="1" dirty="0"/>
              </a:p>
              <a:p>
                <a:r>
                  <a:rPr lang="es-CO" sz="1600" dirty="0" smtClean="0"/>
                  <a:t>𝑘: constante </a:t>
                </a:r>
                <a:r>
                  <a:rPr lang="es-CO" sz="1600" dirty="0"/>
                  <a:t>de </a:t>
                </a:r>
                <a:r>
                  <a:rPr lang="es-CO" sz="1600" dirty="0" smtClean="0"/>
                  <a:t>flotación</a:t>
                </a:r>
                <a:endParaRPr lang="es-CO" sz="1600" dirty="0"/>
              </a:p>
            </p:txBody>
          </p:sp>
        </mc:Choice>
        <mc:Fallback xmlns="">
          <p:sp>
            <p:nvSpPr>
              <p:cNvPr id="14" name="1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122" y="3852733"/>
                <a:ext cx="2511289" cy="830997"/>
              </a:xfrm>
              <a:prstGeom prst="rect">
                <a:avLst/>
              </a:prstGeom>
              <a:blipFill rotWithShape="1">
                <a:blip r:embed="rId3"/>
                <a:stretch>
                  <a:fillRect l="-1214" t="-3676" b="-8824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17 Grupo"/>
          <p:cNvGrpSpPr/>
          <p:nvPr/>
        </p:nvGrpSpPr>
        <p:grpSpPr>
          <a:xfrm>
            <a:off x="4139952" y="1916832"/>
            <a:ext cx="4303597" cy="1872208"/>
            <a:chOff x="3027446" y="5168225"/>
            <a:chExt cx="4303597" cy="187220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14 Rectángulo"/>
                <p:cNvSpPr/>
                <p:nvPr/>
              </p:nvSpPr>
              <p:spPr>
                <a:xfrm>
                  <a:off x="3027446" y="6204112"/>
                  <a:ext cx="4303597" cy="69230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s-CO" i="1">
                            <a:latin typeface="Cambria Math"/>
                          </a:rPr>
                          <m:t>𝑟</m:t>
                        </m:r>
                        <m:d>
                          <m:dPr>
                            <m:ctrlPr>
                              <a:rPr lang="es-MX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s-CO" i="1">
                                <a:latin typeface="Cambria Math"/>
                              </a:rPr>
                              <m:t>𝑡</m:t>
                            </m:r>
                          </m:e>
                        </m:d>
                        <m:r>
                          <a:rPr lang="es-CO" i="1">
                            <a:latin typeface="Cambria Math"/>
                          </a:rPr>
                          <m:t>= </m:t>
                        </m:r>
                        <m:d>
                          <m:dPr>
                            <m:ctrlPr>
                              <a:rPr lang="es-MX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s-CO" i="1">
                                <a:latin typeface="Cambria Math"/>
                              </a:rPr>
                              <m:t>1−∅</m:t>
                            </m:r>
                          </m:e>
                        </m:d>
                        <m:d>
                          <m:dPr>
                            <m:begChr m:val="["/>
                            <m:endChr m:val="]"/>
                            <m:ctrlPr>
                              <a:rPr lang="es-MX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s-CO" i="1">
                                <a:latin typeface="Cambria Math"/>
                              </a:rPr>
                              <m:t>1−</m:t>
                            </m:r>
                            <m:r>
                              <a:rPr lang="es-CO" i="1">
                                <a:latin typeface="Cambria Math"/>
                              </a:rPr>
                              <m:t>𝑒𝑥𝑝</m:t>
                            </m:r>
                            <m:d>
                              <m:dPr>
                                <m:ctrlPr>
                                  <a:rPr lang="es-MX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s-CO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s-MX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CO" i="1">
                                        <a:latin typeface="Cambria Math"/>
                                      </a:rPr>
                                      <m:t>𝐾</m:t>
                                    </m:r>
                                  </m:e>
                                  <m:sub>
                                    <m:r>
                                      <a:rPr lang="es-CO" i="1">
                                        <a:latin typeface="Cambria Math"/>
                                      </a:rPr>
                                      <m:t>𝑓</m:t>
                                    </m:r>
                                  </m:sub>
                                </m:sSub>
                                <m:r>
                                  <a:rPr lang="es-CO" i="1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es-CO" i="1">
                                    <a:latin typeface="Cambria Math"/>
                                  </a:rPr>
                                  <m:t>𝑡</m:t>
                                </m:r>
                              </m:e>
                            </m:d>
                          </m:e>
                        </m:d>
                        <m:r>
                          <a:rPr lang="es-CO" i="1">
                            <a:latin typeface="Cambria Math"/>
                          </a:rPr>
                          <m:t>+∅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s-MX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s-CO" i="1">
                                <a:latin typeface="Cambria Math"/>
                              </a:rPr>
                              <m:t>1−</m:t>
                            </m:r>
                            <m:r>
                              <a:rPr lang="es-CO" i="1">
                                <a:latin typeface="Cambria Math"/>
                              </a:rPr>
                              <m:t>𝑒𝑥𝑝</m:t>
                            </m:r>
                            <m:d>
                              <m:dPr>
                                <m:ctrlPr>
                                  <a:rPr lang="es-MX" i="1">
                                    <a:latin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s-MX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CO" i="1"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s-CO" i="1" smtClean="0">
                                        <a:latin typeface="Cambria Math"/>
                                      </a:rPr>
                                      <m:t>𝐾</m:t>
                                    </m:r>
                                  </m:e>
                                  <m:sub>
                                    <m:r>
                                      <a:rPr lang="es-CO" i="1">
                                        <a:latin typeface="Cambria Math"/>
                                      </a:rPr>
                                      <m:t>𝑠</m:t>
                                    </m:r>
                                  </m:sub>
                                </m:sSub>
                                <m:r>
                                  <a:rPr lang="es-CO" i="1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es-CO" i="1">
                                    <a:latin typeface="Cambria Math"/>
                                  </a:rPr>
                                  <m:t>𝑡</m:t>
                                </m:r>
                              </m:e>
                            </m:d>
                          </m:e>
                        </m:d>
                      </m:oMath>
                    </m:oMathPara>
                  </a14:m>
                  <a:endParaRPr lang="es-MX" dirty="0"/>
                </a:p>
              </p:txBody>
            </p:sp>
          </mc:Choice>
          <mc:Fallback xmlns="">
            <p:sp>
              <p:nvSpPr>
                <p:cNvPr id="15" name="14 Rectángulo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27446" y="6204112"/>
                  <a:ext cx="4303597" cy="69230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1754"/>
                  </a:stretch>
                </a:blipFill>
              </p:spPr>
              <p:txBody>
                <a:bodyPr/>
                <a:lstStyle/>
                <a:p>
                  <a:r>
                    <a:rPr lang="es-CO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15 CuadroTexto"/>
            <p:cNvSpPr txBox="1"/>
            <p:nvPr/>
          </p:nvSpPr>
          <p:spPr>
            <a:xfrm>
              <a:off x="3945829" y="5168225"/>
              <a:ext cx="24668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CO" dirty="0" smtClean="0"/>
                <a:t>CINÉTICA DE FLOTACIÓN</a:t>
              </a:r>
            </a:p>
            <a:p>
              <a:pPr algn="ctr"/>
              <a:r>
                <a:rPr lang="es-CO" dirty="0" smtClean="0"/>
                <a:t>MODELO KELSALL</a:t>
              </a:r>
              <a:endParaRPr lang="es-CO" dirty="0"/>
            </a:p>
          </p:txBody>
        </p:sp>
        <p:sp>
          <p:nvSpPr>
            <p:cNvPr id="17" name="16 Elipse"/>
            <p:cNvSpPr/>
            <p:nvPr/>
          </p:nvSpPr>
          <p:spPr>
            <a:xfrm>
              <a:off x="3226487" y="6020530"/>
              <a:ext cx="4104556" cy="1019903"/>
            </a:xfrm>
            <a:prstGeom prst="ellipse">
              <a:avLst/>
            </a:prstGeom>
            <a:noFill/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18 Rectángulo"/>
              <p:cNvSpPr/>
              <p:nvPr/>
            </p:nvSpPr>
            <p:spPr>
              <a:xfrm>
                <a:off x="4118150" y="3852733"/>
                <a:ext cx="4572000" cy="137646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s-CO" sz="1600" i="1" smtClean="0">
                        <a:latin typeface="Cambria Math"/>
                      </a:rPr>
                      <m:t>𝑟</m:t>
                    </m:r>
                    <m:r>
                      <a:rPr lang="es-CO" sz="160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s-CO" sz="1600" dirty="0" smtClean="0"/>
                  <a:t>: recuperación orgánica</a:t>
                </a:r>
              </a:p>
              <a:p>
                <a14:m>
                  <m:oMath xmlns:m="http://schemas.openxmlformats.org/officeDocument/2006/math">
                    <m:r>
                      <a:rPr lang="es-CO" sz="1600" i="1">
                        <a:latin typeface="Cambria Math"/>
                      </a:rPr>
                      <m:t>𝑡</m:t>
                    </m:r>
                  </m:oMath>
                </a14:m>
                <a:r>
                  <a:rPr lang="es-CO" sz="1600" dirty="0"/>
                  <a:t>: es el tiempo</a:t>
                </a:r>
                <a:endParaRPr lang="es-CO" sz="1600" i="1" dirty="0"/>
              </a:p>
              <a:p>
                <a14:m>
                  <m:oMath xmlns:m="http://schemas.openxmlformats.org/officeDocument/2006/math">
                    <m:r>
                      <a:rPr lang="es-CO" sz="1600" i="1">
                        <a:latin typeface="Cambria Math"/>
                      </a:rPr>
                      <m:t>∅</m:t>
                    </m:r>
                  </m:oMath>
                </a14:m>
                <a:r>
                  <a:rPr lang="es-CO" sz="1600" dirty="0" smtClean="0"/>
                  <a:t>:</a:t>
                </a:r>
                <a:r>
                  <a:rPr lang="es-CO" sz="1600" dirty="0"/>
                  <a:t> </a:t>
                </a:r>
                <a:r>
                  <a:rPr lang="es-CO" sz="1600" dirty="0" smtClean="0"/>
                  <a:t>fracción </a:t>
                </a:r>
                <a:r>
                  <a:rPr lang="es-CO" sz="1600" dirty="0"/>
                  <a:t>del material orgánico con flotación lenta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s-CO" sz="1600" i="1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s-CO" sz="1600" i="1">
                            <a:latin typeface="Cambria Math"/>
                          </a:rPr>
                          <m:t>𝑓</m:t>
                        </m:r>
                      </m:sub>
                    </m:sSub>
                    <m:r>
                      <a:rPr lang="es-CO" sz="1600" i="1">
                        <a:latin typeface="Cambria Math"/>
                      </a:rPr>
                      <m:t> </m:t>
                    </m:r>
                  </m:oMath>
                </a14:m>
                <a:r>
                  <a:rPr lang="es-CO" sz="1600" dirty="0" smtClean="0"/>
                  <a:t>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MX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s-CO" sz="1600" i="1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s-CO" sz="1600" b="0" i="1" smtClean="0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s-CO" sz="1600" i="1">
                        <a:latin typeface="Cambria Math"/>
                      </a:rPr>
                      <m:t> </m:t>
                    </m:r>
                  </m:oMath>
                </a14:m>
                <a:r>
                  <a:rPr lang="es-CO" sz="1600" dirty="0" smtClean="0"/>
                  <a:t>: constantes </a:t>
                </a:r>
                <a:r>
                  <a:rPr lang="es-CO" sz="1600" dirty="0"/>
                  <a:t>cinéticas rápidas y lentas respectivamente (min-1)</a:t>
                </a:r>
              </a:p>
            </p:txBody>
          </p:sp>
        </mc:Choice>
        <mc:Fallback xmlns="">
          <p:sp>
            <p:nvSpPr>
              <p:cNvPr id="19" name="18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8150" y="3852733"/>
                <a:ext cx="4572000" cy="1376467"/>
              </a:xfrm>
              <a:prstGeom prst="rect">
                <a:avLst/>
              </a:prstGeom>
              <a:blipFill rotWithShape="1">
                <a:blip r:embed="rId5"/>
                <a:stretch>
                  <a:fillRect l="-800" t="-1327" b="-2212"/>
                </a:stretch>
              </a:blipFill>
            </p:spPr>
            <p:txBody>
              <a:bodyPr/>
              <a:lstStyle/>
              <a:p>
                <a:r>
                  <a:rPr lang="es-CO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504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1634</Words>
  <Application>Microsoft Office PowerPoint</Application>
  <PresentationFormat>Presentación en pantalla (4:3)</PresentationFormat>
  <Paragraphs>455</Paragraphs>
  <Slides>30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1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Luffi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Luffi</dc:creator>
  <cp:lastModifiedBy>magda</cp:lastModifiedBy>
  <cp:revision>48</cp:revision>
  <dcterms:created xsi:type="dcterms:W3CDTF">2013-02-10T14:37:59Z</dcterms:created>
  <dcterms:modified xsi:type="dcterms:W3CDTF">2013-02-18T00:13:29Z</dcterms:modified>
</cp:coreProperties>
</file>